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61" r:id="rId5"/>
    <p:sldId id="259" r:id="rId6"/>
    <p:sldId id="257" r:id="rId7"/>
    <p:sldId id="258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D9BD4E"/>
    <a:srgbClr val="156146"/>
    <a:srgbClr val="9D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-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39D1-2F66-EE41-C82D-DF6FFC359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39196-8A4D-58A4-F5A2-0A955B328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F3DC5-5006-9CCC-B505-75AAD5A7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B91E3-93C3-140E-58ED-2BF97DD8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1ED9-0593-827E-573C-3372F98D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170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F4E8-3C26-F25A-4606-8F82095B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3765B-FADA-DC2C-4098-CD8CB8728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301AB-106C-B3D2-6BE5-B146628F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96F1-157B-756D-B775-368531A9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5C6CE-59AF-BE8C-0208-2EFF0BD0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3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70EC7-C8AE-516F-AE46-AB6766B24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6A5B7-EFC6-A856-5586-160978B5A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5BAA-ED53-497F-0C37-A00011C3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6DC15-C910-C74B-8B85-74A5223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3C0AB-54AA-7C4C-93F4-5B38DF11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293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1F8D-8FC7-E168-67A3-EA0BAE5B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A51A-E7BE-417B-8C98-DEF188700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4A7E5-4648-7860-CE52-1C601420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81F8-CA2C-FD6F-AE9E-34CCA108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5287D-DB20-91AE-8223-C28C653F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707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AC6D-05B6-7E49-FCA9-241A81EA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F4E76-2156-2919-C667-7268C1A1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D73B-A549-270B-4C6D-AFC45D2C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B3FA2-1629-350F-C5CD-8011DFBD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8ACAB-E377-9E2E-4681-CC958A27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89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F64F-7D12-01B3-1EE4-83B89D53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A6C5-105C-BB8F-CDF7-E5434623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0EDF-722A-92F6-C4DA-528D3F55F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ED52A-FFBB-E4DF-8663-B3E19A48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3992D-24A8-BF8D-C2F7-707373B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4902F-33D8-98A5-327D-DF47A97C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288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BF2A-4703-41E7-4EB4-328D6A0E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D2879-6858-9AF5-5C29-4827C3F27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15B93-80F5-7E42-CF19-23FD8DEA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19409-2515-C5C5-914D-BD2AAC02F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834E8-4890-3AB7-AF99-D25C6B012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E6050-03D0-B79F-5C4A-C251CFCE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16231-A7FF-7202-7BE8-55041DE1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3FEC9-8094-E311-4598-1E2179C3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32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0F1F-46CD-87F9-AAD8-9A4D857C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B0466-5269-86DC-E3E8-39763673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15D3B-4D42-8B85-C66F-3C1ED114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56407-4BD6-AC66-6A80-A390E459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199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B73DA-58DE-D4DC-616D-6994F7F7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46596-72A2-088A-B0AC-20CB93C6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D96E9-47D8-09C6-1F49-7B13EBBD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4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C651-B5AF-F4EE-1E8B-62597905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0DC3-62EF-F3ED-2BD6-C4C97D45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3E558-3E80-8FE5-62D7-3DD3300A5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C46A0-B5FC-4E6A-349B-75151A8E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77262-B109-3B3E-8A29-74585602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3D51B-48BA-C0DE-4E2E-A9527990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591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00A9-CD2F-1CA7-999B-C1B082C0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6203F-AFE0-8A7F-6B04-F9EEEF2CC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C163A-EEC4-8ABC-F784-05730E9E9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AA897-5C26-CFE3-100F-9CBC054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89781-B37D-A811-470F-D4A868B5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6A583-8331-462A-E316-C23D4F6D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66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5FF61-B297-4F63-2C5C-1615132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FB485-7DFA-50EE-CDF6-07D6793C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73271-A37A-4ED4-CAF4-7BBA420F9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065F-7962-42DB-BFF0-2667D3067F40}" type="datetimeFigureOut">
              <a:rPr lang="en-ZA" smtClean="0"/>
              <a:t>2024/02/26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70A1C-31AC-45FA-3890-6FB429945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2FEC2-B3D3-5933-3DB1-C7A45559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A446-7724-4C12-A673-7350BE358E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522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grey and yellow paper&#10;&#10;Description automatically generated">
            <a:extLst>
              <a:ext uri="{FF2B5EF4-FFF2-40B4-BE49-F238E27FC236}">
                <a16:creationId xmlns:a16="http://schemas.microsoft.com/office/drawing/2014/main" id="{974531BE-65F3-9579-62C8-35DB16172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2778" b="2592"/>
          <a:stretch/>
        </p:blipFill>
        <p:spPr>
          <a:xfrm>
            <a:off x="1" y="1"/>
            <a:ext cx="4267200" cy="6885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FB75F-3709-172C-A429-F80090A29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66" y="3033484"/>
            <a:ext cx="3951577" cy="3251199"/>
          </a:xfrm>
          <a:prstGeom prst="rect">
            <a:avLst/>
          </a:prstGeom>
        </p:spPr>
      </p:pic>
      <p:pic>
        <p:nvPicPr>
          <p:cNvPr id="6" name="Picture 5" descr="A logo with colorful circles&#10;&#10;Description automatically generated">
            <a:extLst>
              <a:ext uri="{FF2B5EF4-FFF2-40B4-BE49-F238E27FC236}">
                <a16:creationId xmlns:a16="http://schemas.microsoft.com/office/drawing/2014/main" id="{01800B3A-77BD-4A8A-D5C9-A8D788CF7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3" y="3759200"/>
            <a:ext cx="3225966" cy="1915885"/>
          </a:xfrm>
          <a:prstGeom prst="rect">
            <a:avLst/>
          </a:prstGeom>
          <a:noFill/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B208C3F-C290-83DD-ED3E-1E29C1C71AD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085408" y="2595449"/>
            <a:ext cx="6248400" cy="184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ZA" sz="7200" b="1" kern="100" dirty="0">
                <a:solidFill>
                  <a:srgbClr val="FFFFFF"/>
                </a:solidFill>
                <a:effectLst/>
                <a:latin typeface="Cabin Sketch" panose="020B05030502020200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FREE STATE</a:t>
            </a:r>
            <a:endParaRPr lang="en-ZA" sz="900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ZA" sz="2200" b="1" kern="100" dirty="0">
                <a:solidFill>
                  <a:srgbClr val="CCA35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PROVINCIAL SPATIAL</a:t>
            </a:r>
            <a:r>
              <a:rPr lang="en-ZA" sz="2200" kern="100" dirty="0">
                <a:solidFill>
                  <a:srgbClr val="CCA35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ZA" sz="2200" kern="100" dirty="0">
                <a:solidFill>
                  <a:srgbClr val="FFFFF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DEVELOPMENT FRAMEWORK</a:t>
            </a:r>
            <a:endParaRPr lang="en-ZA" sz="900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DD30B-9756-99E4-63C0-87015766DEB1}"/>
              </a:ext>
            </a:extLst>
          </p:cNvPr>
          <p:cNvSpPr txBox="1"/>
          <p:nvPr/>
        </p:nvSpPr>
        <p:spPr>
          <a:xfrm>
            <a:off x="4161971" y="701043"/>
            <a:ext cx="6146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THE FREE STATE’S BROAD SPATIAL PLANNING DEVELOPMENT/PRIORITIES</a:t>
            </a:r>
          </a:p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as outlined in the National Development Framework: </a:t>
            </a:r>
          </a:p>
          <a:p>
            <a:pPr algn="ctr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MR CASPER BADENHORST  </a:t>
            </a:r>
          </a:p>
          <a:p>
            <a:pPr algn="ctr"/>
            <a:r>
              <a:rPr lang="en-US" b="1" dirty="0">
                <a:solidFill>
                  <a:srgbClr val="00999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Maswana Group of Companies</a:t>
            </a:r>
            <a:endParaRPr lang="en-ZA" b="1" dirty="0">
              <a:solidFill>
                <a:srgbClr val="00999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EE16991-2157-3FF1-4C8F-8A762BF37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16" y="5455464"/>
            <a:ext cx="1190169" cy="11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9B3883-15CD-20A4-20C6-4D090E20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301" y="774059"/>
            <a:ext cx="6173195" cy="4499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1D5F3-042D-666F-6F78-E702DEAB3894}"/>
              </a:ext>
            </a:extLst>
          </p:cNvPr>
          <p:cNvSpPr txBox="1"/>
          <p:nvPr/>
        </p:nvSpPr>
        <p:spPr>
          <a:xfrm>
            <a:off x="1747319" y="324334"/>
            <a:ext cx="39307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National Spatial Development Framework (NSDF) provides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spatial expression of the NDP and MSTF strategies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indicating the preferred areas of investment for an array of sectors and industries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NSDF will have a prominent impact on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Free State PSDF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as the PSDF must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directly align with the spatial development drivers and levers reflected in the NSDF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NSDF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clusters spatial strategies into 4 subframe themes.</a:t>
            </a:r>
          </a:p>
        </p:txBody>
      </p:sp>
      <p:pic>
        <p:nvPicPr>
          <p:cNvPr id="16" name="Picture 15" descr="A close up of a grey and yellow paper&#10;&#10;Description automatically generated">
            <a:extLst>
              <a:ext uri="{FF2B5EF4-FFF2-40B4-BE49-F238E27FC236}">
                <a16:creationId xmlns:a16="http://schemas.microsoft.com/office/drawing/2014/main" id="{9BCC0DAE-6B5B-7C9A-D4F1-D86CF2391D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2778" b="2592"/>
          <a:stretch/>
        </p:blipFill>
        <p:spPr>
          <a:xfrm>
            <a:off x="0" y="0"/>
            <a:ext cx="2275439" cy="68855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A7F996-6B6B-858F-EE97-A2362F09424F}"/>
              </a:ext>
            </a:extLst>
          </p:cNvPr>
          <p:cNvSpPr txBox="1"/>
          <p:nvPr/>
        </p:nvSpPr>
        <p:spPr>
          <a:xfrm>
            <a:off x="6261090" y="5596459"/>
            <a:ext cx="482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800" b="1" u="none" strike="noStrike" baseline="0" dirty="0">
                <a:solidFill>
                  <a:srgbClr val="9D5A4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NATIONAL SPATIAL DEVELOPMENT LEVERS</a:t>
            </a:r>
            <a:endParaRPr lang="en-ZA" dirty="0">
              <a:solidFill>
                <a:srgbClr val="9D5A4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2ACBA6-AA41-779C-5FC7-E3E219B977F6}"/>
              </a:ext>
            </a:extLst>
          </p:cNvPr>
          <p:cNvSpPr txBox="1"/>
          <p:nvPr/>
        </p:nvSpPr>
        <p:spPr>
          <a:xfrm>
            <a:off x="11531123" y="6136284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FD8CBC-67AD-9196-635A-8B5F75F44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218" y="3236495"/>
            <a:ext cx="1308757" cy="38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7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946FB8-7AA1-6472-AC37-ADC87B24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86" y="259307"/>
            <a:ext cx="10238421" cy="6435807"/>
          </a:xfrm>
          <a:prstGeom prst="rect">
            <a:avLst/>
          </a:prstGeom>
        </p:spPr>
      </p:pic>
      <p:pic>
        <p:nvPicPr>
          <p:cNvPr id="2" name="Picture 1" descr="A close up of a grey and yellow paper&#10;&#10;Description automatically generated">
            <a:extLst>
              <a:ext uri="{FF2B5EF4-FFF2-40B4-BE49-F238E27FC236}">
                <a16:creationId xmlns:a16="http://schemas.microsoft.com/office/drawing/2014/main" id="{89090481-A1D2-ECA1-0892-2725E75CA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2778" b="2592"/>
          <a:stretch/>
        </p:blipFill>
        <p:spPr>
          <a:xfrm>
            <a:off x="0" y="0"/>
            <a:ext cx="2275439" cy="688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6DD324-98F2-7358-AF93-7EEFE3A83AF0}"/>
              </a:ext>
            </a:extLst>
          </p:cNvPr>
          <p:cNvSpPr txBox="1"/>
          <p:nvPr/>
        </p:nvSpPr>
        <p:spPr>
          <a:xfrm>
            <a:off x="11531123" y="6136284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3C6E1-F08F-FA98-CD9A-5BE7A9333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218" y="3236495"/>
            <a:ext cx="1308757" cy="38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D375D9-F8EE-E1A1-0130-B5E30A457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3" y="170815"/>
            <a:ext cx="11040526" cy="6687185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1D2B9C-CFA4-BC73-1EBD-E39E190F97EB}"/>
              </a:ext>
            </a:extLst>
          </p:cNvPr>
          <p:cNvSpPr/>
          <p:nvPr/>
        </p:nvSpPr>
        <p:spPr>
          <a:xfrm>
            <a:off x="8256898" y="4653887"/>
            <a:ext cx="3712191" cy="315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0DDBF-72E5-3715-D54E-B82EF1BEA8CB}"/>
              </a:ext>
            </a:extLst>
          </p:cNvPr>
          <p:cNvSpPr/>
          <p:nvPr/>
        </p:nvSpPr>
        <p:spPr>
          <a:xfrm>
            <a:off x="8259173" y="4192138"/>
            <a:ext cx="3712191" cy="407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91DBA-BF65-EF17-C1D7-F8D81EE590C7}"/>
              </a:ext>
            </a:extLst>
          </p:cNvPr>
          <p:cNvSpPr/>
          <p:nvPr/>
        </p:nvSpPr>
        <p:spPr>
          <a:xfrm>
            <a:off x="8256031" y="5014208"/>
            <a:ext cx="3712191" cy="278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5" name="Picture 4" descr="A close up of a grey and yellow paper&#10;&#10;Description automatically generated">
            <a:extLst>
              <a:ext uri="{FF2B5EF4-FFF2-40B4-BE49-F238E27FC236}">
                <a16:creationId xmlns:a16="http://schemas.microsoft.com/office/drawing/2014/main" id="{880F5797-A4E7-57A3-AED9-46408435D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2778" b="2592"/>
          <a:stretch/>
        </p:blipFill>
        <p:spPr>
          <a:xfrm>
            <a:off x="0" y="0"/>
            <a:ext cx="2275439" cy="688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57D45-E981-5FB1-5D3F-BC7972754AA1}"/>
              </a:ext>
            </a:extLst>
          </p:cNvPr>
          <p:cNvSpPr txBox="1"/>
          <p:nvPr/>
        </p:nvSpPr>
        <p:spPr>
          <a:xfrm>
            <a:off x="11531123" y="6136284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545DC-22DB-2340-B9BA-3C582B2A8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218" y="3236495"/>
            <a:ext cx="1308757" cy="38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Description automatically generated">
            <a:extLst>
              <a:ext uri="{FF2B5EF4-FFF2-40B4-BE49-F238E27FC236}">
                <a16:creationId xmlns:a16="http://schemas.microsoft.com/office/drawing/2014/main" id="{CA60F382-D2C3-4F7B-9F4D-9FC2B1EC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82" y="551841"/>
            <a:ext cx="5524530" cy="3838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2D3AE-F77D-76C8-88B8-3C2104186E78}"/>
              </a:ext>
            </a:extLst>
          </p:cNvPr>
          <p:cNvSpPr txBox="1"/>
          <p:nvPr/>
        </p:nvSpPr>
        <p:spPr>
          <a:xfrm>
            <a:off x="112627" y="11925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NSDF SUB-FRAME 1: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NATIONAL URBAN NETWORK</a:t>
            </a:r>
            <a:endParaRPr lang="en-ZA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45E38-8D41-9E2B-1CDC-47AE683099C0}"/>
              </a:ext>
            </a:extLst>
          </p:cNvPr>
          <p:cNvSpPr txBox="1"/>
          <p:nvPr/>
        </p:nvSpPr>
        <p:spPr>
          <a:xfrm>
            <a:off x="5916735" y="12051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>
                <a:latin typeface="Poppins" panose="00000500000000000000" pitchFamily="2" charset="0"/>
                <a:cs typeface="Poppins" panose="00000500000000000000" pitchFamily="2" charset="0"/>
              </a:rPr>
              <a:t>NSDF SUB-FRAME 2</a:t>
            </a: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: NATIONAL RESOURCE PRODUCTION REGIONS</a:t>
            </a:r>
          </a:p>
        </p:txBody>
      </p:sp>
      <p:pic>
        <p:nvPicPr>
          <p:cNvPr id="9" name="Picture 8" descr="A map of the national resource production region&#10;&#10;Description automatically generated">
            <a:extLst>
              <a:ext uri="{FF2B5EF4-FFF2-40B4-BE49-F238E27FC236}">
                <a16:creationId xmlns:a16="http://schemas.microsoft.com/office/drawing/2014/main" id="{6525E0A9-63C6-1207-370D-ACDCE0209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393" y="778102"/>
            <a:ext cx="5909863" cy="3751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DB6998-A979-92F4-80CC-7F5FDAC23B64}"/>
              </a:ext>
            </a:extLst>
          </p:cNvPr>
          <p:cNvSpPr txBox="1"/>
          <p:nvPr/>
        </p:nvSpPr>
        <p:spPr>
          <a:xfrm>
            <a:off x="5938552" y="4562068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northern regions of the Free State form part of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Central Agricultural Heartland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as well as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Agri-Enterprise and Small-scale Farming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Resource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southern regions of the province form part of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Arid-Agri Innovation Region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Eastern corner of the province falls within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Eco-Resource Production and livelihood region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BC451-7E6E-764C-930A-5D9ACA71E476}"/>
              </a:ext>
            </a:extLst>
          </p:cNvPr>
          <p:cNvSpPr txBox="1"/>
          <p:nvPr/>
        </p:nvSpPr>
        <p:spPr>
          <a:xfrm>
            <a:off x="136478" y="4549676"/>
            <a:ext cx="58002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Mangaung is classified as a </a:t>
            </a:r>
            <a:r>
              <a:rPr lang="en-ZA" b="1" dirty="0">
                <a:latin typeface="Poppins" panose="00000500000000000000" pitchFamily="2" charset="0"/>
                <a:cs typeface="Poppins" panose="00000500000000000000" pitchFamily="2" charset="0"/>
              </a:rPr>
              <a:t>National urban node</a:t>
            </a: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ZA" b="1" dirty="0">
                <a:latin typeface="Poppins" panose="00000500000000000000" pitchFamily="2" charset="0"/>
                <a:cs typeface="Poppins" panose="00000500000000000000" pitchFamily="2" charset="0"/>
              </a:rPr>
              <a:t>Sasolburg area falls within the Gauteng National Urban Region</a:t>
            </a: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, which also forms part of the national innovation belt.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Kroonstad, Welkom Bethlehem, Harrismith and Phuthaditjhaba have been classified as </a:t>
            </a:r>
            <a:r>
              <a:rPr lang="en-ZA" b="1" dirty="0">
                <a:latin typeface="Poppins" panose="00000500000000000000" pitchFamily="2" charset="0"/>
                <a:cs typeface="Poppins" panose="00000500000000000000" pitchFamily="2" charset="0"/>
              </a:rPr>
              <a:t>regional development anchors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A9D59-33DB-53BA-B0BB-FE94A2B99A08}"/>
              </a:ext>
            </a:extLst>
          </p:cNvPr>
          <p:cNvSpPr txBox="1"/>
          <p:nvPr/>
        </p:nvSpPr>
        <p:spPr>
          <a:xfrm>
            <a:off x="11495029" y="108463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74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F15BF3-3D46-8504-9B6A-EA2C9C9125E4}"/>
              </a:ext>
            </a:extLst>
          </p:cNvPr>
          <p:cNvSpPr txBox="1"/>
          <p:nvPr/>
        </p:nvSpPr>
        <p:spPr>
          <a:xfrm>
            <a:off x="122399" y="104752"/>
            <a:ext cx="5537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NSDF SUB-FRAME 3: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NATIONAL CONNECTING AND MOVEMENT INFRASTRUCTURE</a:t>
            </a:r>
            <a:endParaRPr lang="en-ZA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Picture 12" descr="A map of a road&#10;&#10;Description automatically generated">
            <a:extLst>
              <a:ext uri="{FF2B5EF4-FFF2-40B4-BE49-F238E27FC236}">
                <a16:creationId xmlns:a16="http://schemas.microsoft.com/office/drawing/2014/main" id="{BF12BBFF-D1A7-E281-8581-E26AA2D2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1" y="726402"/>
            <a:ext cx="5755649" cy="38693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17F9BB-A48E-27CD-3A99-512A9BFFAB1B}"/>
              </a:ext>
            </a:extLst>
          </p:cNvPr>
          <p:cNvSpPr txBox="1"/>
          <p:nvPr/>
        </p:nvSpPr>
        <p:spPr>
          <a:xfrm>
            <a:off x="0" y="4554510"/>
            <a:ext cx="64280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The N3 Durban–Free State–Gauteng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route is highlighted as a Key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National Development Corridor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supported by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Maluti a Phofung SEZ.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N1 is as a key national route.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Both the N6 and N8 are identified as key regional routes.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Maseru border post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and towns near the post have been identified as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import and export nodes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DCB57A-F4C6-46F0-7AE1-89F801517041}"/>
              </a:ext>
            </a:extLst>
          </p:cNvPr>
          <p:cNvSpPr txBox="1"/>
          <p:nvPr/>
        </p:nvSpPr>
        <p:spPr>
          <a:xfrm>
            <a:off x="6314243" y="5758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>
                <a:latin typeface="Poppins" panose="00000500000000000000" pitchFamily="2" charset="0"/>
                <a:cs typeface="Poppins" panose="00000500000000000000" pitchFamily="2" charset="0"/>
              </a:rPr>
              <a:t>NSDF SUB-FRAME 4: </a:t>
            </a: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NATIONAL ECOLOGICAL INFRASTRUCTURE AND NATURAL RESOURCE BASE</a:t>
            </a:r>
          </a:p>
        </p:txBody>
      </p:sp>
      <p:pic>
        <p:nvPicPr>
          <p:cNvPr id="17" name="Picture 16" descr="A map of a country&#10;&#10;Description automatically generated">
            <a:extLst>
              <a:ext uri="{FF2B5EF4-FFF2-40B4-BE49-F238E27FC236}">
                <a16:creationId xmlns:a16="http://schemas.microsoft.com/office/drawing/2014/main" id="{4CE6536E-7857-C4AD-02B5-E06D8219D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77"/>
          <a:stretch/>
        </p:blipFill>
        <p:spPr bwMode="auto">
          <a:xfrm>
            <a:off x="6340377" y="764230"/>
            <a:ext cx="5615062" cy="3848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1E140A-0A06-2064-8277-AB75A87BA40B}"/>
              </a:ext>
            </a:extLst>
          </p:cNvPr>
          <p:cNvSpPr txBox="1"/>
          <p:nvPr/>
        </p:nvSpPr>
        <p:spPr>
          <a:xfrm>
            <a:off x="6282520" y="4879280"/>
            <a:ext cx="5909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Vaal and Orange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form part of the National Water Reticulation and resource 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Vaal Central Water management area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as well as the Sasolburg and Parys region fall within the National Ecological and 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    Biodiversity Management Areas.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A010E4-1818-7966-E78E-9D0D2E8B383E}"/>
              </a:ext>
            </a:extLst>
          </p:cNvPr>
          <p:cNvSpPr txBox="1"/>
          <p:nvPr/>
        </p:nvSpPr>
        <p:spPr>
          <a:xfrm>
            <a:off x="11531123" y="6136284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70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grey and yellow paper&#10;&#10;Description automatically generated">
            <a:extLst>
              <a:ext uri="{FF2B5EF4-FFF2-40B4-BE49-F238E27FC236}">
                <a16:creationId xmlns:a16="http://schemas.microsoft.com/office/drawing/2014/main" id="{DEA520AF-7289-599C-FB46-B5039823B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2778" b="2592"/>
          <a:stretch/>
        </p:blipFill>
        <p:spPr>
          <a:xfrm>
            <a:off x="0" y="0"/>
            <a:ext cx="2275439" cy="6885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E2C90E-440F-85D1-B456-45F4847404F0}"/>
              </a:ext>
            </a:extLst>
          </p:cNvPr>
          <p:cNvSpPr txBox="1"/>
          <p:nvPr/>
        </p:nvSpPr>
        <p:spPr>
          <a:xfrm>
            <a:off x="7434747" y="351538"/>
            <a:ext cx="475725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KEY SCOPE :</a:t>
            </a:r>
          </a:p>
          <a:p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Implementing a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Sustainable Development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pathway for the province.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 prepare and identify a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future spatial distribution of land uses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(especially towards protecting areas for agriculture and tourism development).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Prepare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future development proposals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 provide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investment direction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and confidence in the province.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The PSDF needs to be aligned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 the NSDF, NDP, FS PGDS, Karoo and Vaal RSDF, and the DALRRD SDF guidelines.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promote a developmental state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 prepare a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SPLUMA-compliant PSDF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 guide the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space economy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of the province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 align and give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spatial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Implementation charter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Monitoring and evaluation framework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A clear and concise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institutional development framework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23329-A565-1504-FE41-6CC5623CBBD4}"/>
              </a:ext>
            </a:extLst>
          </p:cNvPr>
          <p:cNvSpPr txBox="1"/>
          <p:nvPr/>
        </p:nvSpPr>
        <p:spPr>
          <a:xfrm>
            <a:off x="2009686" y="415001"/>
            <a:ext cx="503579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ZA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OF THE PSDF</a:t>
            </a:r>
          </a:p>
          <a:p>
            <a:pPr algn="just">
              <a:spcAft>
                <a:spcPts val="400"/>
              </a:spcAft>
            </a:pPr>
            <a:endParaRPr lang="en-ZA" sz="1600" b="1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main objective is to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DEVELOP, REFINE</a:t>
            </a: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ADOPT</a:t>
            </a: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CREDIBLE PSDF </a:t>
            </a: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(as stipulated under Section 15 of the SPLUMA).  The existing 2013 and reviewed 2018 PSDF as well as the FS PGDS will be used as a point of departure for this development.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sub-objectives include:</a:t>
            </a:r>
            <a:endParaRPr lang="en-ZA" sz="1600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establish appropriate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mechanisms to promote spatial and land use management </a:t>
            </a: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align the principles of SPLUMA</a:t>
            </a: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address matters of Provincial Interest</a:t>
            </a: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align and integrate with the FS PGDS, NSDF </a:t>
            </a: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guide the preparation of SDFs for District and Local Municipalities in the Province </a:t>
            </a: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present a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common spatial agenda </a:t>
            </a: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development </a:t>
            </a: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Promote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development </a:t>
            </a: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among stakeholders</a:t>
            </a:r>
          </a:p>
          <a:p>
            <a:pPr marL="342900" lvl="0" indent="-342900" algn="just"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promote </a:t>
            </a:r>
            <a:r>
              <a:rPr lang="en-ZA" sz="16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</a:t>
            </a: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400"/>
              </a:spcAft>
              <a:buClr>
                <a:srgbClr val="CCA354"/>
              </a:buClr>
              <a:buFont typeface="Century Gothic" panose="020B0502020202020204" pitchFamily="34" charset="0"/>
              <a:buChar char="◄"/>
            </a:pPr>
            <a:r>
              <a:rPr lang="en-ZA" sz="16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updated spatial and demographic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6B04E-1E99-36BB-4D3C-A78DCAA61C89}"/>
              </a:ext>
            </a:extLst>
          </p:cNvPr>
          <p:cNvSpPr txBox="1"/>
          <p:nvPr/>
        </p:nvSpPr>
        <p:spPr>
          <a:xfrm>
            <a:off x="11531123" y="6136284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05276A-23C3-C594-CC3D-58E2F2B12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218" y="3236495"/>
            <a:ext cx="1308757" cy="38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1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385" descr="A close up of a grey and yellow paper&#10;&#10;Description automatically generated">
            <a:extLst>
              <a:ext uri="{FF2B5EF4-FFF2-40B4-BE49-F238E27FC236}">
                <a16:creationId xmlns:a16="http://schemas.microsoft.com/office/drawing/2014/main" id="{DB682ED6-2174-A115-B94B-C2851D732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2778" b="2592"/>
          <a:stretch/>
        </p:blipFill>
        <p:spPr>
          <a:xfrm>
            <a:off x="0" y="0"/>
            <a:ext cx="2275439" cy="6885514"/>
          </a:xfrm>
          <a:prstGeom prst="rect">
            <a:avLst/>
          </a:prstGeom>
        </p:spPr>
      </p:pic>
      <p:pic>
        <p:nvPicPr>
          <p:cNvPr id="407" name="Picture 406">
            <a:extLst>
              <a:ext uri="{FF2B5EF4-FFF2-40B4-BE49-F238E27FC236}">
                <a16:creationId xmlns:a16="http://schemas.microsoft.com/office/drawing/2014/main" id="{3EF5FE7E-096C-6E99-F9A6-5F25260B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218" y="3236495"/>
            <a:ext cx="1308757" cy="3873496"/>
          </a:xfrm>
          <a:prstGeom prst="rect">
            <a:avLst/>
          </a:prstGeom>
        </p:spPr>
      </p:pic>
      <p:pic>
        <p:nvPicPr>
          <p:cNvPr id="380" name="Picture 379">
            <a:extLst>
              <a:ext uri="{FF2B5EF4-FFF2-40B4-BE49-F238E27FC236}">
                <a16:creationId xmlns:a16="http://schemas.microsoft.com/office/drawing/2014/main" id="{7F9AE4AE-701F-EA6A-3BA1-0F470F27C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76" y="0"/>
            <a:ext cx="8908248" cy="6858000"/>
          </a:xfrm>
          <a:prstGeom prst="rect">
            <a:avLst/>
          </a:prstGeom>
        </p:spPr>
      </p:pic>
      <p:sp>
        <p:nvSpPr>
          <p:cNvPr id="381" name="Oval 380">
            <a:extLst>
              <a:ext uri="{FF2B5EF4-FFF2-40B4-BE49-F238E27FC236}">
                <a16:creationId xmlns:a16="http://schemas.microsoft.com/office/drawing/2014/main" id="{84ED5DBB-FF46-C14A-D442-98544706FF69}"/>
              </a:ext>
            </a:extLst>
          </p:cNvPr>
          <p:cNvSpPr/>
          <p:nvPr/>
        </p:nvSpPr>
        <p:spPr>
          <a:xfrm>
            <a:off x="4749553" y="1802167"/>
            <a:ext cx="1757779" cy="1713390"/>
          </a:xfrm>
          <a:prstGeom prst="ellipse">
            <a:avLst/>
          </a:prstGeom>
          <a:noFill/>
          <a:ln w="57150">
            <a:solidFill>
              <a:srgbClr val="15614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EE56371A-E689-5810-0C29-BABE5A0A0119}"/>
              </a:ext>
            </a:extLst>
          </p:cNvPr>
          <p:cNvSpPr/>
          <p:nvPr/>
        </p:nvSpPr>
        <p:spPr>
          <a:xfrm>
            <a:off x="7716173" y="2592280"/>
            <a:ext cx="1161496" cy="1128944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E788301A-CEB7-2527-4F6F-F04157892DE8}"/>
              </a:ext>
            </a:extLst>
          </p:cNvPr>
          <p:cNvSpPr/>
          <p:nvPr/>
        </p:nvSpPr>
        <p:spPr>
          <a:xfrm>
            <a:off x="4379649" y="3737498"/>
            <a:ext cx="2198704" cy="837461"/>
          </a:xfrm>
          <a:prstGeom prst="ellipse">
            <a:avLst/>
          </a:prstGeom>
          <a:noFill/>
          <a:ln w="57150">
            <a:solidFill>
              <a:srgbClr val="9D5A4C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9E4C2FCF-E20E-9B44-18A4-4CFDDB46F9BC}"/>
              </a:ext>
            </a:extLst>
          </p:cNvPr>
          <p:cNvSpPr/>
          <p:nvPr/>
        </p:nvSpPr>
        <p:spPr>
          <a:xfrm>
            <a:off x="5968751" y="507508"/>
            <a:ext cx="1161496" cy="1128944"/>
          </a:xfrm>
          <a:prstGeom prst="ellipse">
            <a:avLst/>
          </a:prstGeom>
          <a:noFill/>
          <a:ln w="57150">
            <a:solidFill>
              <a:srgbClr val="D9BD4E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05AFFD48-FE59-E4B3-E842-092E48E6AC89}"/>
              </a:ext>
            </a:extLst>
          </p:cNvPr>
          <p:cNvSpPr txBox="1"/>
          <p:nvPr/>
        </p:nvSpPr>
        <p:spPr>
          <a:xfrm>
            <a:off x="11531123" y="6136284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7</a:t>
            </a:r>
          </a:p>
        </p:txBody>
      </p:sp>
      <p:sp>
        <p:nvSpPr>
          <p:cNvPr id="387" name="Rectangle: Rounded Corners 386">
            <a:extLst>
              <a:ext uri="{FF2B5EF4-FFF2-40B4-BE49-F238E27FC236}">
                <a16:creationId xmlns:a16="http://schemas.microsoft.com/office/drawing/2014/main" id="{F9E354F1-0257-8BCC-A3DC-962BD119D665}"/>
              </a:ext>
            </a:extLst>
          </p:cNvPr>
          <p:cNvSpPr/>
          <p:nvPr/>
        </p:nvSpPr>
        <p:spPr>
          <a:xfrm>
            <a:off x="216568" y="96254"/>
            <a:ext cx="3104148" cy="1937084"/>
          </a:xfrm>
          <a:prstGeom prst="roundRect">
            <a:avLst/>
          </a:prstGeom>
          <a:solidFill>
            <a:srgbClr val="D9BD4E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Linkages with VAAL SEZ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Vaal City 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Petrochemicals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Manufacturing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Industrial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Agro-processing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 Settlement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Tourism Development</a:t>
            </a:r>
            <a:endParaRPr lang="en-ZA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2" name="Rectangle: Rounded Corners 391">
            <a:extLst>
              <a:ext uri="{FF2B5EF4-FFF2-40B4-BE49-F238E27FC236}">
                <a16:creationId xmlns:a16="http://schemas.microsoft.com/office/drawing/2014/main" id="{07DFDC4D-F344-A571-4E83-0E4D8463ABAF}"/>
              </a:ext>
            </a:extLst>
          </p:cNvPr>
          <p:cNvSpPr/>
          <p:nvPr/>
        </p:nvSpPr>
        <p:spPr>
          <a:xfrm>
            <a:off x="248652" y="4760493"/>
            <a:ext cx="3104148" cy="1888959"/>
          </a:xfrm>
          <a:prstGeom prst="roundRect">
            <a:avLst/>
          </a:prstGeom>
          <a:solidFill>
            <a:srgbClr val="9D5A4C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N8 Corridor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Linkages with Lesotho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 Settlement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Industrial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Public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Commercial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Infrastructure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Knowledge Economy</a:t>
            </a:r>
            <a:endParaRPr lang="en-ZA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6" name="Rectangle: Rounded Corners 395">
            <a:extLst>
              <a:ext uri="{FF2B5EF4-FFF2-40B4-BE49-F238E27FC236}">
                <a16:creationId xmlns:a16="http://schemas.microsoft.com/office/drawing/2014/main" id="{D40165BA-B976-CD2E-E76B-A5292E394C33}"/>
              </a:ext>
            </a:extLst>
          </p:cNvPr>
          <p:cNvSpPr/>
          <p:nvPr/>
        </p:nvSpPr>
        <p:spPr>
          <a:xfrm>
            <a:off x="220578" y="2322095"/>
            <a:ext cx="3104148" cy="2165683"/>
          </a:xfrm>
          <a:prstGeom prst="roundRect">
            <a:avLst/>
          </a:prstGeom>
          <a:solidFill>
            <a:srgbClr val="156146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Agro-Processing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Renewable Energy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Mining and Mineral Beneficiation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Industrial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Cargo and Logistics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Urban Regeneration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ICT Development</a:t>
            </a:r>
            <a:endParaRPr lang="en-ZA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5" name="Rectangle: Rounded Corners 404">
            <a:extLst>
              <a:ext uri="{FF2B5EF4-FFF2-40B4-BE49-F238E27FC236}">
                <a16:creationId xmlns:a16="http://schemas.microsoft.com/office/drawing/2014/main" id="{B9CDBC7D-2C7C-45B8-8090-DB1A7525270F}"/>
              </a:ext>
            </a:extLst>
          </p:cNvPr>
          <p:cNvSpPr/>
          <p:nvPr/>
        </p:nvSpPr>
        <p:spPr>
          <a:xfrm>
            <a:off x="8863262" y="200525"/>
            <a:ext cx="3104148" cy="188895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Maluti a Phofung SEZ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Transportation and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Agro-processing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Settlement Upgrading</a:t>
            </a:r>
            <a:endParaRPr lang="en-ZA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/>
      <p:bldP spid="382" grpId="0" animBg="1"/>
      <p:bldP spid="383" grpId="0" animBg="1"/>
      <p:bldP spid="384" grpId="0" animBg="1"/>
      <p:bldP spid="387" grpId="0" animBg="1"/>
      <p:bldP spid="392" grpId="0" animBg="1"/>
      <p:bldP spid="396" grpId="0" animBg="1"/>
      <p:bldP spid="4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ED98A6CB-02F5-B324-9656-F1B314E0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42" y="4535905"/>
            <a:ext cx="6232034" cy="21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Free State Coat of Arms">
            <a:extLst>
              <a:ext uri="{FF2B5EF4-FFF2-40B4-BE49-F238E27FC236}">
                <a16:creationId xmlns:a16="http://schemas.microsoft.com/office/drawing/2014/main" id="{B12E3F7B-7796-B532-5DEF-4B343768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16" y="621632"/>
            <a:ext cx="1350316" cy="10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AAD2F-F998-30DC-B90E-8BAE4C48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800" y="681538"/>
            <a:ext cx="1699343" cy="1014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49C30-150F-0F6B-906A-E972C2481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9" y="3129702"/>
            <a:ext cx="5528945" cy="63182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16CE15-8E5F-EABC-9A07-FFD5EDBB3927}"/>
              </a:ext>
            </a:extLst>
          </p:cNvPr>
          <p:cNvSpPr txBox="1"/>
          <p:nvPr/>
        </p:nvSpPr>
        <p:spPr>
          <a:xfrm>
            <a:off x="6688411" y="1959238"/>
            <a:ext cx="4644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800" b="1" dirty="0">
                <a:solidFill>
                  <a:srgbClr val="156146"/>
                </a:solidFill>
              </a:rPr>
              <a:t>www</a:t>
            </a:r>
            <a:r>
              <a:rPr lang="en-ZA" sz="4800" b="1" dirty="0">
                <a:solidFill>
                  <a:srgbClr val="9D5A4C"/>
                </a:solidFill>
              </a:rPr>
              <a:t>.fspsdf.</a:t>
            </a:r>
            <a:r>
              <a:rPr lang="en-ZA" sz="4800" b="1" dirty="0">
                <a:solidFill>
                  <a:srgbClr val="D9BD4E"/>
                </a:solidFill>
              </a:rPr>
              <a:t>co.za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46AD8-97C1-98A8-0DF8-5BABF9806DD5}"/>
              </a:ext>
            </a:extLst>
          </p:cNvPr>
          <p:cNvSpPr txBox="1"/>
          <p:nvPr/>
        </p:nvSpPr>
        <p:spPr>
          <a:xfrm>
            <a:off x="11531123" y="6136284"/>
            <a:ext cx="540000" cy="562630"/>
          </a:xfrm>
          <a:prstGeom prst="ellipse">
            <a:avLst/>
          </a:prstGeom>
          <a:solidFill>
            <a:srgbClr val="D9BD4E"/>
          </a:solidFill>
        </p:spPr>
        <p:txBody>
          <a:bodyPr wrap="square" rtlCol="0">
            <a:spAutoFit/>
          </a:bodyPr>
          <a:lstStyle/>
          <a:p>
            <a:r>
              <a:rPr lang="en-ZA" sz="2000" b="1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C6D9D-35C1-340F-33B0-C97CDA168097}"/>
              </a:ext>
            </a:extLst>
          </p:cNvPr>
          <p:cNvSpPr txBox="1"/>
          <p:nvPr/>
        </p:nvSpPr>
        <p:spPr>
          <a:xfrm>
            <a:off x="1660359" y="409074"/>
            <a:ext cx="43554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9D5A4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FSPSDF IS TO </a:t>
            </a:r>
            <a:r>
              <a:rPr lang="en-ZA" sz="2000" b="1" dirty="0">
                <a:solidFill>
                  <a:srgbClr val="1561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TARGET</a:t>
            </a:r>
            <a:r>
              <a:rPr lang="en-ZA" sz="2000" b="1" dirty="0">
                <a:solidFill>
                  <a:srgbClr val="9D5A4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</a:t>
            </a:r>
            <a:r>
              <a:rPr lang="en-ZA" sz="2000" b="1" dirty="0">
                <a:solidFill>
                  <a:srgbClr val="D9BD4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IMPROVEMENT</a:t>
            </a:r>
            <a:r>
              <a:rPr lang="en-ZA" sz="2000" b="1" dirty="0">
                <a:solidFill>
                  <a:srgbClr val="9D5A4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OF:</a:t>
            </a:r>
          </a:p>
          <a:p>
            <a:endParaRPr lang="en-Z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Investment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Institutional Capacity (fast- tracking of development applications)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Introduce a </a:t>
            </a:r>
            <a:r>
              <a:rPr lang="en-ZA" b="1" dirty="0">
                <a:solidFill>
                  <a:srgbClr val="9D5A4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PRO-DEVELOPMENT</a:t>
            </a: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n-ZA" b="1" dirty="0">
                <a:solidFill>
                  <a:srgbClr val="1561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PRO-CONTROL</a:t>
            </a: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 philosophy through the provision of development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Access to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Poppins" panose="00000500000000000000" pitchFamily="2" charset="0"/>
                <a:cs typeface="Poppins" panose="00000500000000000000" pitchFamily="2" charset="0"/>
              </a:rPr>
              <a:t>Transparency in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ZA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 descr="A close up of a grey and yellow paper&#10;&#10;Description automatically generated">
            <a:extLst>
              <a:ext uri="{FF2B5EF4-FFF2-40B4-BE49-F238E27FC236}">
                <a16:creationId xmlns:a16="http://schemas.microsoft.com/office/drawing/2014/main" id="{51F09A3E-8353-6576-D10E-95E1A0624F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2778" b="2592"/>
          <a:stretch/>
        </p:blipFill>
        <p:spPr>
          <a:xfrm>
            <a:off x="0" y="0"/>
            <a:ext cx="2275439" cy="6885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46492A-1D6C-1E42-A90B-39C5FE411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218" y="3236495"/>
            <a:ext cx="1308757" cy="38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711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Cabin Sketch</vt:lpstr>
      <vt:lpstr>Calibri</vt:lpstr>
      <vt:lpstr>Calibri Light</vt:lpstr>
      <vt:lpstr>Century Gothic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 Badenhorst</dc:creator>
  <cp:lastModifiedBy>Casper Badenhorst</cp:lastModifiedBy>
  <cp:revision>6</cp:revision>
  <dcterms:created xsi:type="dcterms:W3CDTF">2024-02-23T12:02:21Z</dcterms:created>
  <dcterms:modified xsi:type="dcterms:W3CDTF">2024-02-26T07:26:34Z</dcterms:modified>
</cp:coreProperties>
</file>