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6" r:id="rId1"/>
  </p:sldMasterIdLst>
  <p:notesMasterIdLst>
    <p:notesMasterId r:id="rId13"/>
  </p:notesMasterIdLst>
  <p:sldIdLst>
    <p:sldId id="256" r:id="rId2"/>
    <p:sldId id="260" r:id="rId3"/>
    <p:sldId id="293" r:id="rId4"/>
    <p:sldId id="348" r:id="rId5"/>
    <p:sldId id="349" r:id="rId6"/>
    <p:sldId id="350" r:id="rId7"/>
    <p:sldId id="261" r:id="rId8"/>
    <p:sldId id="351" r:id="rId9"/>
    <p:sldId id="352" r:id="rId10"/>
    <p:sldId id="353" r:id="rId11"/>
    <p:sldId id="285" r:id="rId12"/>
  </p:sldIdLst>
  <p:sldSz cx="9144000" cy="5143500" type="screen16x9"/>
  <p:notesSz cx="6858000" cy="9144000"/>
  <p:embeddedFontLst>
    <p:embeddedFont>
      <p:font typeface="Franklin Gothic Medium" panose="020B0603020102020204" pitchFamily="34" charset="0"/>
      <p:regular r:id="rId14"/>
      <p:italic r:id="rId15"/>
    </p:embeddedFont>
    <p:embeddedFont>
      <p:font typeface="Roboto" panose="02000000000000000000" pitchFamily="2" charset="0"/>
      <p:regular r:id="rId16"/>
      <p:bold r:id="rId17"/>
      <p:italic r:id="rId18"/>
      <p:boldItalic r:id="rId19"/>
    </p:embeddedFont>
    <p:embeddedFont>
      <p:font typeface="Roboto Medium" panose="02000000000000000000" pitchFamily="2" charset="0"/>
      <p:regular r:id="rId20"/>
      <p:italic r:id="rId21"/>
    </p:embeddedFont>
    <p:embeddedFont>
      <p:font typeface="Ubuntu" panose="020B0504030602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6DB"/>
    <a:srgbClr val="84542F"/>
    <a:srgbClr val="AAC23B"/>
    <a:srgbClr val="0A4222"/>
    <a:srgbClr val="3A2518"/>
    <a:srgbClr val="0E592E"/>
    <a:srgbClr val="0C6D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7CA918-9666-44AB-AF54-239DDA40041F}">
  <a:tblStyle styleId="{BC7CA918-9666-44AB-AF54-239DDA40041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64" autoAdjust="0"/>
  </p:normalViewPr>
  <p:slideViewPr>
    <p:cSldViewPr snapToGrid="0">
      <p:cViewPr varScale="1">
        <p:scale>
          <a:sx n="106" d="100"/>
          <a:sy n="106" d="100"/>
        </p:scale>
        <p:origin x="9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Google Shape;156;p1:notes">
            <a:extLst>
              <a:ext uri="{FF2B5EF4-FFF2-40B4-BE49-F238E27FC236}">
                <a16:creationId xmlns:a16="http://schemas.microsoft.com/office/drawing/2014/main" id="{0C9B6CC5-ACD4-81C7-5226-467450D73D7D}"/>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31747" name="Google Shape;157;p1:notes">
            <a:extLst>
              <a:ext uri="{FF2B5EF4-FFF2-40B4-BE49-F238E27FC236}">
                <a16:creationId xmlns:a16="http://schemas.microsoft.com/office/drawing/2014/main" id="{F6C10C52-F9A3-55A8-A205-8377424355AD}"/>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buSzPts val="1100"/>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BFAP Baseline 2023 as reference </a:t>
            </a:r>
            <a:endParaRPr lang="en-ZA" dirty="0"/>
          </a:p>
        </p:txBody>
      </p:sp>
    </p:spTree>
    <p:extLst>
      <p:ext uri="{BB962C8B-B14F-4D97-AF65-F5344CB8AC3E}">
        <p14:creationId xmlns:p14="http://schemas.microsoft.com/office/powerpoint/2010/main" val="778920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7"/>
        <p:cNvGrpSpPr/>
        <p:nvPr/>
      </p:nvGrpSpPr>
      <p:grpSpPr>
        <a:xfrm>
          <a:off x="0" y="0"/>
          <a:ext cx="0" cy="0"/>
          <a:chOff x="0" y="0"/>
          <a:chExt cx="0" cy="0"/>
        </a:xfrm>
      </p:grpSpPr>
      <p:sp>
        <p:nvSpPr>
          <p:cNvPr id="5408" name="Google Shape;540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9" name="Google Shape;540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slide">
  <p:cSld name="CUSTOM">
    <p:spTree>
      <p:nvGrpSpPr>
        <p:cNvPr id="1" name="Shape 8"/>
        <p:cNvGrpSpPr/>
        <p:nvPr/>
      </p:nvGrpSpPr>
      <p:grpSpPr>
        <a:xfrm>
          <a:off x="0" y="0"/>
          <a:ext cx="0" cy="0"/>
          <a:chOff x="0" y="0"/>
          <a:chExt cx="0" cy="0"/>
        </a:xfrm>
      </p:grpSpPr>
      <p:sp>
        <p:nvSpPr>
          <p:cNvPr id="11" name="Google Shape;11;p2"/>
          <p:cNvSpPr txBox="1">
            <a:spLocks noGrp="1"/>
          </p:cNvSpPr>
          <p:nvPr>
            <p:ph type="title"/>
          </p:nvPr>
        </p:nvSpPr>
        <p:spPr>
          <a:xfrm>
            <a:off x="476300" y="1944525"/>
            <a:ext cx="8322600" cy="1913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700"/>
              <a:buNone/>
              <a:defRPr sz="2700" b="1">
                <a:solidFill>
                  <a:srgbClr val="FFFFFF"/>
                </a:solidFill>
                <a:latin typeface="Roboto"/>
                <a:ea typeface="Roboto"/>
                <a:cs typeface="Roboto"/>
                <a:sym typeface="Roboto"/>
              </a:defRPr>
            </a:lvl1pPr>
            <a:lvl2pPr lvl="1" algn="l">
              <a:lnSpc>
                <a:spcPct val="100000"/>
              </a:lnSpc>
              <a:spcBef>
                <a:spcPts val="0"/>
              </a:spcBef>
              <a:spcAft>
                <a:spcPts val="0"/>
              </a:spcAft>
              <a:buSzPts val="2800"/>
              <a:buNone/>
              <a:defRPr sz="3000">
                <a:solidFill>
                  <a:srgbClr val="FFFFFF"/>
                </a:solidFill>
              </a:defRPr>
            </a:lvl2pPr>
            <a:lvl3pPr lvl="2" algn="l">
              <a:lnSpc>
                <a:spcPct val="100000"/>
              </a:lnSpc>
              <a:spcBef>
                <a:spcPts val="0"/>
              </a:spcBef>
              <a:spcAft>
                <a:spcPts val="0"/>
              </a:spcAft>
              <a:buSzPts val="2800"/>
              <a:buNone/>
              <a:defRPr sz="3000">
                <a:solidFill>
                  <a:srgbClr val="FFFFFF"/>
                </a:solidFill>
              </a:defRPr>
            </a:lvl3pPr>
            <a:lvl4pPr lvl="3" algn="l">
              <a:lnSpc>
                <a:spcPct val="100000"/>
              </a:lnSpc>
              <a:spcBef>
                <a:spcPts val="0"/>
              </a:spcBef>
              <a:spcAft>
                <a:spcPts val="0"/>
              </a:spcAft>
              <a:buSzPts val="2800"/>
              <a:buNone/>
              <a:defRPr sz="3000">
                <a:solidFill>
                  <a:srgbClr val="FFFFFF"/>
                </a:solidFill>
              </a:defRPr>
            </a:lvl4pPr>
            <a:lvl5pPr lvl="4" algn="l">
              <a:lnSpc>
                <a:spcPct val="100000"/>
              </a:lnSpc>
              <a:spcBef>
                <a:spcPts val="0"/>
              </a:spcBef>
              <a:spcAft>
                <a:spcPts val="0"/>
              </a:spcAft>
              <a:buSzPts val="2800"/>
              <a:buNone/>
              <a:defRPr sz="3000">
                <a:solidFill>
                  <a:srgbClr val="FFFFFF"/>
                </a:solidFill>
              </a:defRPr>
            </a:lvl5pPr>
            <a:lvl6pPr lvl="5" algn="l">
              <a:lnSpc>
                <a:spcPct val="100000"/>
              </a:lnSpc>
              <a:spcBef>
                <a:spcPts val="0"/>
              </a:spcBef>
              <a:spcAft>
                <a:spcPts val="0"/>
              </a:spcAft>
              <a:buSzPts val="2800"/>
              <a:buNone/>
              <a:defRPr sz="3000">
                <a:solidFill>
                  <a:srgbClr val="FFFFFF"/>
                </a:solidFill>
              </a:defRPr>
            </a:lvl6pPr>
            <a:lvl7pPr lvl="6" algn="l">
              <a:lnSpc>
                <a:spcPct val="100000"/>
              </a:lnSpc>
              <a:spcBef>
                <a:spcPts val="0"/>
              </a:spcBef>
              <a:spcAft>
                <a:spcPts val="0"/>
              </a:spcAft>
              <a:buSzPts val="2800"/>
              <a:buNone/>
              <a:defRPr sz="3000">
                <a:solidFill>
                  <a:srgbClr val="FFFFFF"/>
                </a:solidFill>
              </a:defRPr>
            </a:lvl7pPr>
            <a:lvl8pPr lvl="7" algn="l">
              <a:lnSpc>
                <a:spcPct val="100000"/>
              </a:lnSpc>
              <a:spcBef>
                <a:spcPts val="0"/>
              </a:spcBef>
              <a:spcAft>
                <a:spcPts val="0"/>
              </a:spcAft>
              <a:buSzPts val="2800"/>
              <a:buNone/>
              <a:defRPr sz="3000">
                <a:solidFill>
                  <a:srgbClr val="FFFFFF"/>
                </a:solidFill>
              </a:defRPr>
            </a:lvl8pPr>
            <a:lvl9pPr lvl="8" algn="l">
              <a:lnSpc>
                <a:spcPct val="100000"/>
              </a:lnSpc>
              <a:spcBef>
                <a:spcPts val="0"/>
              </a:spcBef>
              <a:spcAft>
                <a:spcPts val="0"/>
              </a:spcAft>
              <a:buSzPts val="2800"/>
              <a:buNone/>
              <a:defRPr sz="3000">
                <a:solidFill>
                  <a:srgbClr val="FFFFFF"/>
                </a:solidFill>
              </a:defRPr>
            </a:lvl9pPr>
          </a:lstStyle>
          <a:p>
            <a:endParaRPr/>
          </a:p>
        </p:txBody>
      </p:sp>
      <p:sp>
        <p:nvSpPr>
          <p:cNvPr id="12" name="Google Shape;12;p2"/>
          <p:cNvSpPr txBox="1">
            <a:spLocks noGrp="1"/>
          </p:cNvSpPr>
          <p:nvPr>
            <p:ph type="subTitle" idx="1"/>
          </p:nvPr>
        </p:nvSpPr>
        <p:spPr>
          <a:xfrm>
            <a:off x="554050" y="3770575"/>
            <a:ext cx="7493700" cy="546000"/>
          </a:xfrm>
          <a:prstGeom prst="rect">
            <a:avLst/>
          </a:prstGeom>
        </p:spPr>
        <p:txBody>
          <a:bodyPr spcFirstLastPara="1" wrap="square" lIns="91425" tIns="91425" rIns="91425" bIns="91425" anchor="t" anchorCtr="0">
            <a:noAutofit/>
          </a:bodyPr>
          <a:lstStyle>
            <a:lvl1pPr lvl="0">
              <a:spcBef>
                <a:spcPts val="0"/>
              </a:spcBef>
              <a:spcAft>
                <a:spcPts val="0"/>
              </a:spcAft>
              <a:buNone/>
              <a:defRPr sz="20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mage slide with title and text left">
  <p:cSld name="CUSTOM_9">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5083800" y="341650"/>
            <a:ext cx="3638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None/>
              <a:defRPr sz="2400" b="1">
                <a:solidFill>
                  <a:srgbClr val="193441"/>
                </a:solidFill>
                <a:latin typeface="Roboto"/>
                <a:ea typeface="Roboto"/>
                <a:cs typeface="Roboto"/>
                <a:sym typeface="Roboto"/>
              </a:defRPr>
            </a:lvl1pPr>
            <a:lvl2pPr lvl="1" algn="l">
              <a:lnSpc>
                <a:spcPct val="100000"/>
              </a:lnSpc>
              <a:spcBef>
                <a:spcPts val="0"/>
              </a:spcBef>
              <a:spcAft>
                <a:spcPts val="0"/>
              </a:spcAft>
              <a:buSzPts val="2800"/>
              <a:buNone/>
              <a:defRPr>
                <a:solidFill>
                  <a:srgbClr val="193441"/>
                </a:solidFill>
              </a:defRPr>
            </a:lvl2pPr>
            <a:lvl3pPr lvl="2" algn="l">
              <a:lnSpc>
                <a:spcPct val="100000"/>
              </a:lnSpc>
              <a:spcBef>
                <a:spcPts val="0"/>
              </a:spcBef>
              <a:spcAft>
                <a:spcPts val="0"/>
              </a:spcAft>
              <a:buSzPts val="2800"/>
              <a:buNone/>
              <a:defRPr>
                <a:solidFill>
                  <a:srgbClr val="193441"/>
                </a:solidFill>
              </a:defRPr>
            </a:lvl3pPr>
            <a:lvl4pPr lvl="3" algn="l">
              <a:lnSpc>
                <a:spcPct val="100000"/>
              </a:lnSpc>
              <a:spcBef>
                <a:spcPts val="0"/>
              </a:spcBef>
              <a:spcAft>
                <a:spcPts val="0"/>
              </a:spcAft>
              <a:buSzPts val="2800"/>
              <a:buNone/>
              <a:defRPr>
                <a:solidFill>
                  <a:srgbClr val="193441"/>
                </a:solidFill>
              </a:defRPr>
            </a:lvl4pPr>
            <a:lvl5pPr lvl="4" algn="l">
              <a:lnSpc>
                <a:spcPct val="100000"/>
              </a:lnSpc>
              <a:spcBef>
                <a:spcPts val="0"/>
              </a:spcBef>
              <a:spcAft>
                <a:spcPts val="0"/>
              </a:spcAft>
              <a:buSzPts val="2800"/>
              <a:buNone/>
              <a:defRPr>
                <a:solidFill>
                  <a:srgbClr val="193441"/>
                </a:solidFill>
              </a:defRPr>
            </a:lvl5pPr>
            <a:lvl6pPr lvl="5" algn="l">
              <a:lnSpc>
                <a:spcPct val="100000"/>
              </a:lnSpc>
              <a:spcBef>
                <a:spcPts val="0"/>
              </a:spcBef>
              <a:spcAft>
                <a:spcPts val="0"/>
              </a:spcAft>
              <a:buSzPts val="2800"/>
              <a:buNone/>
              <a:defRPr>
                <a:solidFill>
                  <a:srgbClr val="193441"/>
                </a:solidFill>
              </a:defRPr>
            </a:lvl6pPr>
            <a:lvl7pPr lvl="6" algn="l">
              <a:lnSpc>
                <a:spcPct val="100000"/>
              </a:lnSpc>
              <a:spcBef>
                <a:spcPts val="0"/>
              </a:spcBef>
              <a:spcAft>
                <a:spcPts val="0"/>
              </a:spcAft>
              <a:buSzPts val="2800"/>
              <a:buNone/>
              <a:defRPr>
                <a:solidFill>
                  <a:srgbClr val="193441"/>
                </a:solidFill>
              </a:defRPr>
            </a:lvl7pPr>
            <a:lvl8pPr lvl="7" algn="l">
              <a:lnSpc>
                <a:spcPct val="100000"/>
              </a:lnSpc>
              <a:spcBef>
                <a:spcPts val="0"/>
              </a:spcBef>
              <a:spcAft>
                <a:spcPts val="0"/>
              </a:spcAft>
              <a:buSzPts val="2800"/>
              <a:buNone/>
              <a:defRPr>
                <a:solidFill>
                  <a:srgbClr val="193441"/>
                </a:solidFill>
              </a:defRPr>
            </a:lvl8pPr>
            <a:lvl9pPr lvl="8" algn="l">
              <a:lnSpc>
                <a:spcPct val="100000"/>
              </a:lnSpc>
              <a:spcBef>
                <a:spcPts val="0"/>
              </a:spcBef>
              <a:spcAft>
                <a:spcPts val="0"/>
              </a:spcAft>
              <a:buSzPts val="2800"/>
              <a:buNone/>
              <a:defRPr>
                <a:solidFill>
                  <a:srgbClr val="193441"/>
                </a:solidFill>
              </a:defRPr>
            </a:lvl9pPr>
          </a:lstStyle>
          <a:p>
            <a:endParaRPr/>
          </a:p>
        </p:txBody>
      </p:sp>
      <p:sp>
        <p:nvSpPr>
          <p:cNvPr id="25" name="Google Shape;25;p6"/>
          <p:cNvSpPr txBox="1">
            <a:spLocks noGrp="1"/>
          </p:cNvSpPr>
          <p:nvPr>
            <p:ph type="body" idx="1"/>
          </p:nvPr>
        </p:nvSpPr>
        <p:spPr>
          <a:xfrm>
            <a:off x="5083800" y="1488100"/>
            <a:ext cx="3638400" cy="906000"/>
          </a:xfrm>
          <a:prstGeom prst="rect">
            <a:avLst/>
          </a:prstGeom>
          <a:noFill/>
          <a:ln>
            <a:noFill/>
          </a:ln>
        </p:spPr>
        <p:txBody>
          <a:bodyPr spcFirstLastPara="1" wrap="square" lIns="91425" tIns="91425" rIns="91425" bIns="91425" anchor="t" anchorCtr="0">
            <a:noAutofit/>
          </a:bodyPr>
          <a:lstStyle>
            <a:lvl1pPr marL="457200" lvl="0" indent="-330200" algn="l">
              <a:lnSpc>
                <a:spcPct val="114000"/>
              </a:lnSpc>
              <a:spcBef>
                <a:spcPts val="0"/>
              </a:spcBef>
              <a:spcAft>
                <a:spcPts val="0"/>
              </a:spcAft>
              <a:buClr>
                <a:srgbClr val="3E606F"/>
              </a:buClr>
              <a:buSzPts val="1600"/>
              <a:buFont typeface="Roboto"/>
              <a:buChar char="●"/>
              <a:defRPr sz="1600">
                <a:solidFill>
                  <a:schemeClr val="dk2"/>
                </a:solidFill>
                <a:latin typeface="Roboto"/>
                <a:ea typeface="Roboto"/>
                <a:cs typeface="Roboto"/>
                <a:sym typeface="Roboto"/>
              </a:defRPr>
            </a:lvl1pPr>
            <a:lvl2pPr marL="914400" lvl="1" indent="-330200" algn="l">
              <a:lnSpc>
                <a:spcPct val="114000"/>
              </a:lnSpc>
              <a:spcBef>
                <a:spcPts val="0"/>
              </a:spcBef>
              <a:spcAft>
                <a:spcPts val="0"/>
              </a:spcAft>
              <a:buClr>
                <a:srgbClr val="3E606F"/>
              </a:buClr>
              <a:buSzPts val="1600"/>
              <a:buFont typeface="Roboto"/>
              <a:buChar char="○"/>
              <a:defRPr sz="1600">
                <a:solidFill>
                  <a:schemeClr val="dk2"/>
                </a:solidFill>
                <a:latin typeface="Roboto"/>
                <a:ea typeface="Roboto"/>
                <a:cs typeface="Roboto"/>
                <a:sym typeface="Roboto"/>
              </a:defRPr>
            </a:lvl2pPr>
            <a:lvl3pPr marL="1371600" lvl="2" indent="-323850" algn="l">
              <a:lnSpc>
                <a:spcPct val="114000"/>
              </a:lnSpc>
              <a:spcBef>
                <a:spcPts val="0"/>
              </a:spcBef>
              <a:spcAft>
                <a:spcPts val="0"/>
              </a:spcAft>
              <a:buClr>
                <a:srgbClr val="3E606F"/>
              </a:buClr>
              <a:buSzPts val="1500"/>
              <a:buFont typeface="Roboto"/>
              <a:buChar char="■"/>
              <a:defRPr sz="1500">
                <a:solidFill>
                  <a:schemeClr val="dk2"/>
                </a:solidFill>
                <a:latin typeface="Roboto"/>
                <a:ea typeface="Roboto"/>
                <a:cs typeface="Roboto"/>
                <a:sym typeface="Roboto"/>
              </a:defRPr>
            </a:lvl3pPr>
            <a:lvl4pPr marL="1828800" lvl="3" indent="-323850" algn="l">
              <a:lnSpc>
                <a:spcPct val="114000"/>
              </a:lnSpc>
              <a:spcBef>
                <a:spcPts val="0"/>
              </a:spcBef>
              <a:spcAft>
                <a:spcPts val="0"/>
              </a:spcAft>
              <a:buClr>
                <a:srgbClr val="3E606F"/>
              </a:buClr>
              <a:buSzPts val="1500"/>
              <a:buFont typeface="Roboto"/>
              <a:buChar char="●"/>
              <a:defRPr sz="1500">
                <a:solidFill>
                  <a:schemeClr val="dk2"/>
                </a:solidFill>
                <a:latin typeface="Roboto"/>
                <a:ea typeface="Roboto"/>
                <a:cs typeface="Roboto"/>
                <a:sym typeface="Roboto"/>
              </a:defRPr>
            </a:lvl4pPr>
            <a:lvl5pPr marL="2286000" lvl="4" indent="-317500" algn="l">
              <a:lnSpc>
                <a:spcPct val="114000"/>
              </a:lnSpc>
              <a:spcBef>
                <a:spcPts val="0"/>
              </a:spcBef>
              <a:spcAft>
                <a:spcPts val="0"/>
              </a:spcAft>
              <a:buClr>
                <a:srgbClr val="3E606F"/>
              </a:buClr>
              <a:buSzPts val="1400"/>
              <a:buFont typeface="Roboto"/>
              <a:buChar char="○"/>
              <a:defRPr>
                <a:solidFill>
                  <a:schemeClr val="dk2"/>
                </a:solidFill>
                <a:latin typeface="Roboto"/>
                <a:ea typeface="Roboto"/>
                <a:cs typeface="Roboto"/>
                <a:sym typeface="Roboto"/>
              </a:defRPr>
            </a:lvl5pPr>
            <a:lvl6pPr marL="2743200" lvl="5" indent="-317500" algn="l">
              <a:lnSpc>
                <a:spcPct val="114000"/>
              </a:lnSpc>
              <a:spcBef>
                <a:spcPts val="0"/>
              </a:spcBef>
              <a:spcAft>
                <a:spcPts val="0"/>
              </a:spcAft>
              <a:buClr>
                <a:srgbClr val="3E606F"/>
              </a:buClr>
              <a:buSzPts val="1400"/>
              <a:buFont typeface="Roboto"/>
              <a:buChar char="■"/>
              <a:defRPr>
                <a:solidFill>
                  <a:schemeClr val="dk2"/>
                </a:solidFill>
                <a:latin typeface="Roboto"/>
                <a:ea typeface="Roboto"/>
                <a:cs typeface="Roboto"/>
                <a:sym typeface="Roboto"/>
              </a:defRPr>
            </a:lvl6pPr>
            <a:lvl7pPr marL="3200400" lvl="6" indent="-311150" algn="l">
              <a:lnSpc>
                <a:spcPct val="114000"/>
              </a:lnSpc>
              <a:spcBef>
                <a:spcPts val="0"/>
              </a:spcBef>
              <a:spcAft>
                <a:spcPts val="0"/>
              </a:spcAft>
              <a:buClr>
                <a:srgbClr val="3E606F"/>
              </a:buClr>
              <a:buSzPts val="1300"/>
              <a:buFont typeface="Roboto"/>
              <a:buChar char="●"/>
              <a:defRPr sz="1300">
                <a:solidFill>
                  <a:schemeClr val="dk2"/>
                </a:solidFill>
                <a:latin typeface="Roboto"/>
                <a:ea typeface="Roboto"/>
                <a:cs typeface="Roboto"/>
                <a:sym typeface="Roboto"/>
              </a:defRPr>
            </a:lvl7pPr>
            <a:lvl8pPr marL="3657600" lvl="7" indent="-311150" algn="l">
              <a:lnSpc>
                <a:spcPct val="114000"/>
              </a:lnSpc>
              <a:spcBef>
                <a:spcPts val="0"/>
              </a:spcBef>
              <a:spcAft>
                <a:spcPts val="0"/>
              </a:spcAft>
              <a:buClr>
                <a:srgbClr val="3E606F"/>
              </a:buClr>
              <a:buSzPts val="1300"/>
              <a:buFont typeface="Roboto"/>
              <a:buChar char="○"/>
              <a:defRPr sz="1300">
                <a:solidFill>
                  <a:schemeClr val="dk2"/>
                </a:solidFill>
                <a:latin typeface="Roboto"/>
                <a:ea typeface="Roboto"/>
                <a:cs typeface="Roboto"/>
                <a:sym typeface="Roboto"/>
              </a:defRPr>
            </a:lvl8pPr>
            <a:lvl9pPr marL="4114800" lvl="8" indent="-304800" algn="l">
              <a:lnSpc>
                <a:spcPct val="114000"/>
              </a:lnSpc>
              <a:spcBef>
                <a:spcPts val="0"/>
              </a:spcBef>
              <a:spcAft>
                <a:spcPts val="0"/>
              </a:spcAft>
              <a:buClr>
                <a:srgbClr val="3E606F"/>
              </a:buClr>
              <a:buSzPts val="1200"/>
              <a:buFont typeface="Roboto"/>
              <a:buChar char="■"/>
              <a:defRPr sz="1200">
                <a:solidFill>
                  <a:schemeClr val="dk2"/>
                </a:solidFill>
                <a:latin typeface="Roboto"/>
                <a:ea typeface="Roboto"/>
                <a:cs typeface="Roboto"/>
                <a:sym typeface="Roboto"/>
              </a:defRPr>
            </a:lvl9pPr>
          </a:lstStyle>
          <a:p>
            <a:endParaRPr/>
          </a:p>
        </p:txBody>
      </p:sp>
      <p:sp>
        <p:nvSpPr>
          <p:cNvPr id="26" name="Google Shape;26;p6"/>
          <p:cNvSpPr txBox="1">
            <a:spLocks noGrp="1"/>
          </p:cNvSpPr>
          <p:nvPr>
            <p:ph type="body" idx="2"/>
          </p:nvPr>
        </p:nvSpPr>
        <p:spPr>
          <a:xfrm>
            <a:off x="5083800" y="3817300"/>
            <a:ext cx="3638400" cy="906000"/>
          </a:xfrm>
          <a:prstGeom prst="rect">
            <a:avLst/>
          </a:prstGeom>
          <a:noFill/>
          <a:ln>
            <a:noFill/>
          </a:ln>
        </p:spPr>
        <p:txBody>
          <a:bodyPr spcFirstLastPara="1" wrap="square" lIns="91425" tIns="91425" rIns="91425" bIns="91425" anchor="t" anchorCtr="0">
            <a:noAutofit/>
          </a:bodyPr>
          <a:lstStyle>
            <a:lvl1pPr marL="457200" lvl="0" indent="-330200" algn="ctr">
              <a:lnSpc>
                <a:spcPct val="114000"/>
              </a:lnSpc>
              <a:spcBef>
                <a:spcPts val="0"/>
              </a:spcBef>
              <a:spcAft>
                <a:spcPts val="0"/>
              </a:spcAft>
              <a:buClr>
                <a:srgbClr val="FFFFFF"/>
              </a:buClr>
              <a:buSzPts val="1600"/>
              <a:buFont typeface="Roboto"/>
              <a:buChar char="●"/>
              <a:defRPr sz="1600">
                <a:solidFill>
                  <a:srgbClr val="FFFFFF"/>
                </a:solidFill>
                <a:latin typeface="Roboto"/>
                <a:ea typeface="Roboto"/>
                <a:cs typeface="Roboto"/>
                <a:sym typeface="Roboto"/>
              </a:defRPr>
            </a:lvl1pPr>
            <a:lvl2pPr marL="914400" lvl="1" indent="-330200" algn="ctr">
              <a:lnSpc>
                <a:spcPct val="114000"/>
              </a:lnSpc>
              <a:spcBef>
                <a:spcPts val="0"/>
              </a:spcBef>
              <a:spcAft>
                <a:spcPts val="0"/>
              </a:spcAft>
              <a:buClr>
                <a:srgbClr val="FFFFFF"/>
              </a:buClr>
              <a:buSzPts val="1600"/>
              <a:buFont typeface="Roboto"/>
              <a:buChar char="○"/>
              <a:defRPr sz="1600">
                <a:solidFill>
                  <a:srgbClr val="FFFFFF"/>
                </a:solidFill>
                <a:latin typeface="Roboto"/>
                <a:ea typeface="Roboto"/>
                <a:cs typeface="Roboto"/>
                <a:sym typeface="Roboto"/>
              </a:defRPr>
            </a:lvl2pPr>
            <a:lvl3pPr marL="1371600" lvl="2" indent="-323850" algn="ctr">
              <a:lnSpc>
                <a:spcPct val="114000"/>
              </a:lnSpc>
              <a:spcBef>
                <a:spcPts val="0"/>
              </a:spcBef>
              <a:spcAft>
                <a:spcPts val="0"/>
              </a:spcAft>
              <a:buClr>
                <a:srgbClr val="FFFFFF"/>
              </a:buClr>
              <a:buSzPts val="1500"/>
              <a:buFont typeface="Roboto"/>
              <a:buChar char="■"/>
              <a:defRPr sz="1500">
                <a:solidFill>
                  <a:srgbClr val="FFFFFF"/>
                </a:solidFill>
                <a:latin typeface="Roboto"/>
                <a:ea typeface="Roboto"/>
                <a:cs typeface="Roboto"/>
                <a:sym typeface="Roboto"/>
              </a:defRPr>
            </a:lvl3pPr>
            <a:lvl4pPr marL="1828800" lvl="3" indent="-323850" algn="ctr">
              <a:lnSpc>
                <a:spcPct val="114000"/>
              </a:lnSpc>
              <a:spcBef>
                <a:spcPts val="0"/>
              </a:spcBef>
              <a:spcAft>
                <a:spcPts val="0"/>
              </a:spcAft>
              <a:buClr>
                <a:srgbClr val="FFFFFF"/>
              </a:buClr>
              <a:buSzPts val="1500"/>
              <a:buFont typeface="Roboto"/>
              <a:buChar char="●"/>
              <a:defRPr sz="1500">
                <a:solidFill>
                  <a:srgbClr val="FFFFFF"/>
                </a:solidFill>
                <a:latin typeface="Roboto"/>
                <a:ea typeface="Roboto"/>
                <a:cs typeface="Roboto"/>
                <a:sym typeface="Roboto"/>
              </a:defRPr>
            </a:lvl4pPr>
            <a:lvl5pPr marL="2286000" lvl="4" indent="-317500" algn="ctr">
              <a:lnSpc>
                <a:spcPct val="114000"/>
              </a:lnSpc>
              <a:spcBef>
                <a:spcPts val="0"/>
              </a:spcBef>
              <a:spcAft>
                <a:spcPts val="0"/>
              </a:spcAft>
              <a:buClr>
                <a:srgbClr val="FFFFFF"/>
              </a:buClr>
              <a:buSzPts val="1400"/>
              <a:buFont typeface="Roboto"/>
              <a:buChar char="○"/>
              <a:defRPr>
                <a:solidFill>
                  <a:srgbClr val="FFFFFF"/>
                </a:solidFill>
                <a:latin typeface="Roboto"/>
                <a:ea typeface="Roboto"/>
                <a:cs typeface="Roboto"/>
                <a:sym typeface="Roboto"/>
              </a:defRPr>
            </a:lvl5pPr>
            <a:lvl6pPr marL="2743200" lvl="5" indent="-317500" algn="ctr">
              <a:lnSpc>
                <a:spcPct val="114000"/>
              </a:lnSpc>
              <a:spcBef>
                <a:spcPts val="0"/>
              </a:spcBef>
              <a:spcAft>
                <a:spcPts val="0"/>
              </a:spcAft>
              <a:buClr>
                <a:srgbClr val="FFFFFF"/>
              </a:buClr>
              <a:buSzPts val="1400"/>
              <a:buFont typeface="Roboto"/>
              <a:buChar char="■"/>
              <a:defRPr>
                <a:solidFill>
                  <a:srgbClr val="FFFFFF"/>
                </a:solidFill>
                <a:latin typeface="Roboto"/>
                <a:ea typeface="Roboto"/>
                <a:cs typeface="Roboto"/>
                <a:sym typeface="Roboto"/>
              </a:defRPr>
            </a:lvl6pPr>
            <a:lvl7pPr marL="3200400" lvl="6" indent="-311150" algn="ctr">
              <a:lnSpc>
                <a:spcPct val="114000"/>
              </a:lnSpc>
              <a:spcBef>
                <a:spcPts val="0"/>
              </a:spcBef>
              <a:spcAft>
                <a:spcPts val="0"/>
              </a:spcAft>
              <a:buClr>
                <a:srgbClr val="FFFFFF"/>
              </a:buClr>
              <a:buSzPts val="1300"/>
              <a:buFont typeface="Roboto"/>
              <a:buChar char="●"/>
              <a:defRPr sz="1300">
                <a:solidFill>
                  <a:srgbClr val="FFFFFF"/>
                </a:solidFill>
                <a:latin typeface="Roboto"/>
                <a:ea typeface="Roboto"/>
                <a:cs typeface="Roboto"/>
                <a:sym typeface="Roboto"/>
              </a:defRPr>
            </a:lvl7pPr>
            <a:lvl8pPr marL="3657600" lvl="7" indent="-311150" algn="ctr">
              <a:lnSpc>
                <a:spcPct val="114000"/>
              </a:lnSpc>
              <a:spcBef>
                <a:spcPts val="0"/>
              </a:spcBef>
              <a:spcAft>
                <a:spcPts val="0"/>
              </a:spcAft>
              <a:buClr>
                <a:srgbClr val="FFFFFF"/>
              </a:buClr>
              <a:buSzPts val="1300"/>
              <a:buFont typeface="Roboto"/>
              <a:buChar char="○"/>
              <a:defRPr sz="1300">
                <a:solidFill>
                  <a:srgbClr val="FFFFFF"/>
                </a:solidFill>
                <a:latin typeface="Roboto"/>
                <a:ea typeface="Roboto"/>
                <a:cs typeface="Roboto"/>
                <a:sym typeface="Roboto"/>
              </a:defRPr>
            </a:lvl8pPr>
            <a:lvl9pPr marL="4114800" lvl="8" indent="-304800" algn="ctr">
              <a:lnSpc>
                <a:spcPct val="114000"/>
              </a:lnSpc>
              <a:spcBef>
                <a:spcPts val="0"/>
              </a:spcBef>
              <a:spcAft>
                <a:spcPts val="0"/>
              </a:spcAft>
              <a:buClr>
                <a:srgbClr val="FFFFFF"/>
              </a:buClr>
              <a:buSzPts val="1200"/>
              <a:buFont typeface="Roboto"/>
              <a:buChar char="■"/>
              <a:defRPr sz="1200">
                <a:solidFill>
                  <a:srgbClr val="FFFFFF"/>
                </a:solidFill>
                <a:latin typeface="Roboto"/>
                <a:ea typeface="Roboto"/>
                <a:cs typeface="Roboto"/>
                <a:sym typeface="Roboto"/>
              </a:defRPr>
            </a:lvl9pPr>
          </a:lstStyle>
          <a:p>
            <a:endParaRPr/>
          </a:p>
        </p:txBody>
      </p:sp>
      <p:sp>
        <p:nvSpPr>
          <p:cNvPr id="27" name="Google Shape;27;p6"/>
          <p:cNvSpPr/>
          <p:nvPr/>
        </p:nvSpPr>
        <p:spPr>
          <a:xfrm>
            <a:off x="5074251" y="3817300"/>
            <a:ext cx="3760500" cy="1060800"/>
          </a:xfrm>
          <a:prstGeom prst="rect">
            <a:avLst/>
          </a:prstGeom>
          <a:solidFill>
            <a:srgbClr val="A5B7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6"/>
          <p:cNvSpPr txBox="1">
            <a:spLocks noGrp="1"/>
          </p:cNvSpPr>
          <p:nvPr>
            <p:ph type="subTitle" idx="3"/>
          </p:nvPr>
        </p:nvSpPr>
        <p:spPr>
          <a:xfrm>
            <a:off x="5191125" y="3836250"/>
            <a:ext cx="3526800" cy="1041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with image and title 1">
  <p:cSld name="CUSTOM_14_1">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5083800" y="1332250"/>
            <a:ext cx="36384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600"/>
              <a:buNone/>
              <a:defRPr sz="2400" b="1">
                <a:solidFill>
                  <a:srgbClr val="193441"/>
                </a:solidFill>
                <a:latin typeface="Roboto"/>
                <a:ea typeface="Roboto"/>
                <a:cs typeface="Roboto"/>
                <a:sym typeface="Roboto"/>
              </a:defRPr>
            </a:lvl1pPr>
            <a:lvl2pPr lvl="1" algn="l" rtl="0">
              <a:lnSpc>
                <a:spcPct val="100000"/>
              </a:lnSpc>
              <a:spcBef>
                <a:spcPts val="0"/>
              </a:spcBef>
              <a:spcAft>
                <a:spcPts val="0"/>
              </a:spcAft>
              <a:buSzPts val="2800"/>
              <a:buNone/>
              <a:defRPr>
                <a:solidFill>
                  <a:srgbClr val="193441"/>
                </a:solidFill>
              </a:defRPr>
            </a:lvl2pPr>
            <a:lvl3pPr lvl="2" algn="l" rtl="0">
              <a:lnSpc>
                <a:spcPct val="100000"/>
              </a:lnSpc>
              <a:spcBef>
                <a:spcPts val="0"/>
              </a:spcBef>
              <a:spcAft>
                <a:spcPts val="0"/>
              </a:spcAft>
              <a:buSzPts val="2800"/>
              <a:buNone/>
              <a:defRPr>
                <a:solidFill>
                  <a:srgbClr val="193441"/>
                </a:solidFill>
              </a:defRPr>
            </a:lvl3pPr>
            <a:lvl4pPr lvl="3" algn="l" rtl="0">
              <a:lnSpc>
                <a:spcPct val="100000"/>
              </a:lnSpc>
              <a:spcBef>
                <a:spcPts val="0"/>
              </a:spcBef>
              <a:spcAft>
                <a:spcPts val="0"/>
              </a:spcAft>
              <a:buSzPts val="2800"/>
              <a:buNone/>
              <a:defRPr>
                <a:solidFill>
                  <a:srgbClr val="193441"/>
                </a:solidFill>
              </a:defRPr>
            </a:lvl4pPr>
            <a:lvl5pPr lvl="4" algn="l" rtl="0">
              <a:lnSpc>
                <a:spcPct val="100000"/>
              </a:lnSpc>
              <a:spcBef>
                <a:spcPts val="0"/>
              </a:spcBef>
              <a:spcAft>
                <a:spcPts val="0"/>
              </a:spcAft>
              <a:buSzPts val="2800"/>
              <a:buNone/>
              <a:defRPr>
                <a:solidFill>
                  <a:srgbClr val="193441"/>
                </a:solidFill>
              </a:defRPr>
            </a:lvl5pPr>
            <a:lvl6pPr lvl="5" algn="l" rtl="0">
              <a:lnSpc>
                <a:spcPct val="100000"/>
              </a:lnSpc>
              <a:spcBef>
                <a:spcPts val="0"/>
              </a:spcBef>
              <a:spcAft>
                <a:spcPts val="0"/>
              </a:spcAft>
              <a:buSzPts val="2800"/>
              <a:buNone/>
              <a:defRPr>
                <a:solidFill>
                  <a:srgbClr val="193441"/>
                </a:solidFill>
              </a:defRPr>
            </a:lvl6pPr>
            <a:lvl7pPr lvl="6" algn="l" rtl="0">
              <a:lnSpc>
                <a:spcPct val="100000"/>
              </a:lnSpc>
              <a:spcBef>
                <a:spcPts val="0"/>
              </a:spcBef>
              <a:spcAft>
                <a:spcPts val="0"/>
              </a:spcAft>
              <a:buSzPts val="2800"/>
              <a:buNone/>
              <a:defRPr>
                <a:solidFill>
                  <a:srgbClr val="193441"/>
                </a:solidFill>
              </a:defRPr>
            </a:lvl7pPr>
            <a:lvl8pPr lvl="7" algn="l" rtl="0">
              <a:lnSpc>
                <a:spcPct val="100000"/>
              </a:lnSpc>
              <a:spcBef>
                <a:spcPts val="0"/>
              </a:spcBef>
              <a:spcAft>
                <a:spcPts val="0"/>
              </a:spcAft>
              <a:buSzPts val="2800"/>
              <a:buNone/>
              <a:defRPr>
                <a:solidFill>
                  <a:srgbClr val="193441"/>
                </a:solidFill>
              </a:defRPr>
            </a:lvl8pPr>
            <a:lvl9pPr lvl="8" algn="l" rtl="0">
              <a:lnSpc>
                <a:spcPct val="100000"/>
              </a:lnSpc>
              <a:spcBef>
                <a:spcPts val="0"/>
              </a:spcBef>
              <a:spcAft>
                <a:spcPts val="0"/>
              </a:spcAft>
              <a:buSzPts val="2800"/>
              <a:buNone/>
              <a:defRPr>
                <a:solidFill>
                  <a:srgbClr val="193441"/>
                </a:solidFill>
              </a:defRPr>
            </a:lvl9pPr>
          </a:lstStyle>
          <a:p>
            <a:endParaRPr/>
          </a:p>
        </p:txBody>
      </p:sp>
      <p:sp>
        <p:nvSpPr>
          <p:cNvPr id="130" name="Google Shape;130;p24"/>
          <p:cNvSpPr txBox="1">
            <a:spLocks noGrp="1"/>
          </p:cNvSpPr>
          <p:nvPr>
            <p:ph type="body" idx="1"/>
          </p:nvPr>
        </p:nvSpPr>
        <p:spPr>
          <a:xfrm>
            <a:off x="5083800" y="2478700"/>
            <a:ext cx="3638400" cy="906000"/>
          </a:xfrm>
          <a:prstGeom prst="rect">
            <a:avLst/>
          </a:prstGeom>
          <a:noFill/>
          <a:ln>
            <a:noFill/>
          </a:ln>
        </p:spPr>
        <p:txBody>
          <a:bodyPr spcFirstLastPara="1" wrap="square" lIns="91425" tIns="91425" rIns="91425" bIns="91425" anchor="t" anchorCtr="0">
            <a:noAutofit/>
          </a:bodyPr>
          <a:lstStyle>
            <a:lvl1pPr marL="457200" lvl="0" indent="-330200" algn="l" rtl="0">
              <a:lnSpc>
                <a:spcPct val="114000"/>
              </a:lnSpc>
              <a:spcBef>
                <a:spcPts val="0"/>
              </a:spcBef>
              <a:spcAft>
                <a:spcPts val="0"/>
              </a:spcAft>
              <a:buClr>
                <a:srgbClr val="3E606F"/>
              </a:buClr>
              <a:buSzPts val="1600"/>
              <a:buFont typeface="Roboto"/>
              <a:buChar char="●"/>
              <a:defRPr sz="1600">
                <a:solidFill>
                  <a:schemeClr val="dk2"/>
                </a:solidFill>
                <a:latin typeface="Roboto"/>
                <a:ea typeface="Roboto"/>
                <a:cs typeface="Roboto"/>
                <a:sym typeface="Roboto"/>
              </a:defRPr>
            </a:lvl1pPr>
            <a:lvl2pPr marL="914400" lvl="1" indent="-330200" algn="l" rtl="0">
              <a:lnSpc>
                <a:spcPct val="114000"/>
              </a:lnSpc>
              <a:spcBef>
                <a:spcPts val="0"/>
              </a:spcBef>
              <a:spcAft>
                <a:spcPts val="0"/>
              </a:spcAft>
              <a:buClr>
                <a:srgbClr val="3E606F"/>
              </a:buClr>
              <a:buSzPts val="1600"/>
              <a:buFont typeface="Roboto"/>
              <a:buChar char="○"/>
              <a:defRPr sz="1600">
                <a:solidFill>
                  <a:schemeClr val="dk2"/>
                </a:solidFill>
                <a:latin typeface="Roboto"/>
                <a:ea typeface="Roboto"/>
                <a:cs typeface="Roboto"/>
                <a:sym typeface="Roboto"/>
              </a:defRPr>
            </a:lvl2pPr>
            <a:lvl3pPr marL="1371600" lvl="2" indent="-323850" algn="l" rtl="0">
              <a:lnSpc>
                <a:spcPct val="114000"/>
              </a:lnSpc>
              <a:spcBef>
                <a:spcPts val="0"/>
              </a:spcBef>
              <a:spcAft>
                <a:spcPts val="0"/>
              </a:spcAft>
              <a:buClr>
                <a:srgbClr val="3E606F"/>
              </a:buClr>
              <a:buSzPts val="1500"/>
              <a:buFont typeface="Roboto"/>
              <a:buChar char="■"/>
              <a:defRPr sz="1500">
                <a:solidFill>
                  <a:schemeClr val="dk2"/>
                </a:solidFill>
                <a:latin typeface="Roboto"/>
                <a:ea typeface="Roboto"/>
                <a:cs typeface="Roboto"/>
                <a:sym typeface="Roboto"/>
              </a:defRPr>
            </a:lvl3pPr>
            <a:lvl4pPr marL="1828800" lvl="3" indent="-323850" algn="l" rtl="0">
              <a:lnSpc>
                <a:spcPct val="114000"/>
              </a:lnSpc>
              <a:spcBef>
                <a:spcPts val="0"/>
              </a:spcBef>
              <a:spcAft>
                <a:spcPts val="0"/>
              </a:spcAft>
              <a:buClr>
                <a:srgbClr val="3E606F"/>
              </a:buClr>
              <a:buSzPts val="1500"/>
              <a:buFont typeface="Roboto"/>
              <a:buChar char="●"/>
              <a:defRPr sz="1500">
                <a:solidFill>
                  <a:schemeClr val="dk2"/>
                </a:solidFill>
                <a:latin typeface="Roboto"/>
                <a:ea typeface="Roboto"/>
                <a:cs typeface="Roboto"/>
                <a:sym typeface="Roboto"/>
              </a:defRPr>
            </a:lvl4pPr>
            <a:lvl5pPr marL="2286000" lvl="4" indent="-317500" algn="l" rtl="0">
              <a:lnSpc>
                <a:spcPct val="114000"/>
              </a:lnSpc>
              <a:spcBef>
                <a:spcPts val="0"/>
              </a:spcBef>
              <a:spcAft>
                <a:spcPts val="0"/>
              </a:spcAft>
              <a:buClr>
                <a:srgbClr val="3E606F"/>
              </a:buClr>
              <a:buSzPts val="1400"/>
              <a:buFont typeface="Roboto"/>
              <a:buChar char="○"/>
              <a:defRPr>
                <a:solidFill>
                  <a:schemeClr val="dk2"/>
                </a:solidFill>
                <a:latin typeface="Roboto"/>
                <a:ea typeface="Roboto"/>
                <a:cs typeface="Roboto"/>
                <a:sym typeface="Roboto"/>
              </a:defRPr>
            </a:lvl5pPr>
            <a:lvl6pPr marL="2743200" lvl="5" indent="-317500" algn="l" rtl="0">
              <a:lnSpc>
                <a:spcPct val="114000"/>
              </a:lnSpc>
              <a:spcBef>
                <a:spcPts val="0"/>
              </a:spcBef>
              <a:spcAft>
                <a:spcPts val="0"/>
              </a:spcAft>
              <a:buClr>
                <a:srgbClr val="3E606F"/>
              </a:buClr>
              <a:buSzPts val="1400"/>
              <a:buFont typeface="Roboto"/>
              <a:buChar char="■"/>
              <a:defRPr>
                <a:solidFill>
                  <a:schemeClr val="dk2"/>
                </a:solidFill>
                <a:latin typeface="Roboto"/>
                <a:ea typeface="Roboto"/>
                <a:cs typeface="Roboto"/>
                <a:sym typeface="Roboto"/>
              </a:defRPr>
            </a:lvl6pPr>
            <a:lvl7pPr marL="3200400" lvl="6" indent="-311150" algn="l" rtl="0">
              <a:lnSpc>
                <a:spcPct val="114000"/>
              </a:lnSpc>
              <a:spcBef>
                <a:spcPts val="0"/>
              </a:spcBef>
              <a:spcAft>
                <a:spcPts val="0"/>
              </a:spcAft>
              <a:buClr>
                <a:srgbClr val="3E606F"/>
              </a:buClr>
              <a:buSzPts val="1300"/>
              <a:buFont typeface="Roboto"/>
              <a:buChar char="●"/>
              <a:defRPr sz="1300">
                <a:solidFill>
                  <a:schemeClr val="dk2"/>
                </a:solidFill>
                <a:latin typeface="Roboto"/>
                <a:ea typeface="Roboto"/>
                <a:cs typeface="Roboto"/>
                <a:sym typeface="Roboto"/>
              </a:defRPr>
            </a:lvl7pPr>
            <a:lvl8pPr marL="3657600" lvl="7" indent="-311150" algn="l" rtl="0">
              <a:lnSpc>
                <a:spcPct val="114000"/>
              </a:lnSpc>
              <a:spcBef>
                <a:spcPts val="0"/>
              </a:spcBef>
              <a:spcAft>
                <a:spcPts val="0"/>
              </a:spcAft>
              <a:buClr>
                <a:srgbClr val="3E606F"/>
              </a:buClr>
              <a:buSzPts val="1300"/>
              <a:buFont typeface="Roboto"/>
              <a:buChar char="○"/>
              <a:defRPr sz="1300">
                <a:solidFill>
                  <a:schemeClr val="dk2"/>
                </a:solidFill>
                <a:latin typeface="Roboto"/>
                <a:ea typeface="Roboto"/>
                <a:cs typeface="Roboto"/>
                <a:sym typeface="Roboto"/>
              </a:defRPr>
            </a:lvl8pPr>
            <a:lvl9pPr marL="4114800" lvl="8" indent="-304800" algn="l" rtl="0">
              <a:lnSpc>
                <a:spcPct val="114000"/>
              </a:lnSpc>
              <a:spcBef>
                <a:spcPts val="0"/>
              </a:spcBef>
              <a:spcAft>
                <a:spcPts val="0"/>
              </a:spcAft>
              <a:buClr>
                <a:srgbClr val="3E606F"/>
              </a:buClr>
              <a:buSzPts val="1200"/>
              <a:buFont typeface="Roboto"/>
              <a:buChar char="■"/>
              <a:defRPr sz="1200">
                <a:solidFill>
                  <a:schemeClr val="dk2"/>
                </a:solidFill>
                <a:latin typeface="Roboto"/>
                <a:ea typeface="Roboto"/>
                <a:cs typeface="Roboto"/>
                <a:sym typeface="Roboto"/>
              </a:defRPr>
            </a:lvl9pPr>
          </a:lstStyle>
          <a:p>
            <a:endParaRPr/>
          </a:p>
        </p:txBody>
      </p:sp>
      <p:cxnSp>
        <p:nvCxnSpPr>
          <p:cNvPr id="131" name="Google Shape;131;p24"/>
          <p:cNvCxnSpPr/>
          <p:nvPr/>
        </p:nvCxnSpPr>
        <p:spPr>
          <a:xfrm>
            <a:off x="5161825" y="1160825"/>
            <a:ext cx="1140000" cy="0"/>
          </a:xfrm>
          <a:prstGeom prst="straightConnector1">
            <a:avLst/>
          </a:prstGeom>
          <a:noFill/>
          <a:ln w="19050" cap="flat" cmpd="sng">
            <a:solidFill>
              <a:srgbClr val="19344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slide with title and text left" userDrawn="1">
  <p:cSld name="1_Image slide with title and text left">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02224" y="84475"/>
            <a:ext cx="7955925" cy="68705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None/>
              <a:defRPr sz="3600" b="1">
                <a:solidFill>
                  <a:srgbClr val="0A4222"/>
                </a:solidFill>
                <a:latin typeface="Roboto"/>
                <a:ea typeface="Roboto"/>
                <a:cs typeface="Roboto"/>
                <a:sym typeface="Roboto"/>
              </a:defRPr>
            </a:lvl1pPr>
            <a:lvl2pPr lvl="1" algn="l">
              <a:lnSpc>
                <a:spcPct val="100000"/>
              </a:lnSpc>
              <a:spcBef>
                <a:spcPts val="0"/>
              </a:spcBef>
              <a:spcAft>
                <a:spcPts val="0"/>
              </a:spcAft>
              <a:buSzPts val="2800"/>
              <a:buNone/>
              <a:defRPr>
                <a:solidFill>
                  <a:srgbClr val="193441"/>
                </a:solidFill>
              </a:defRPr>
            </a:lvl2pPr>
            <a:lvl3pPr lvl="2" algn="l">
              <a:lnSpc>
                <a:spcPct val="100000"/>
              </a:lnSpc>
              <a:spcBef>
                <a:spcPts val="0"/>
              </a:spcBef>
              <a:spcAft>
                <a:spcPts val="0"/>
              </a:spcAft>
              <a:buSzPts val="2800"/>
              <a:buNone/>
              <a:defRPr>
                <a:solidFill>
                  <a:srgbClr val="193441"/>
                </a:solidFill>
              </a:defRPr>
            </a:lvl3pPr>
            <a:lvl4pPr lvl="3" algn="l">
              <a:lnSpc>
                <a:spcPct val="100000"/>
              </a:lnSpc>
              <a:spcBef>
                <a:spcPts val="0"/>
              </a:spcBef>
              <a:spcAft>
                <a:spcPts val="0"/>
              </a:spcAft>
              <a:buSzPts val="2800"/>
              <a:buNone/>
              <a:defRPr>
                <a:solidFill>
                  <a:srgbClr val="193441"/>
                </a:solidFill>
              </a:defRPr>
            </a:lvl4pPr>
            <a:lvl5pPr lvl="4" algn="l">
              <a:lnSpc>
                <a:spcPct val="100000"/>
              </a:lnSpc>
              <a:spcBef>
                <a:spcPts val="0"/>
              </a:spcBef>
              <a:spcAft>
                <a:spcPts val="0"/>
              </a:spcAft>
              <a:buSzPts val="2800"/>
              <a:buNone/>
              <a:defRPr>
                <a:solidFill>
                  <a:srgbClr val="193441"/>
                </a:solidFill>
              </a:defRPr>
            </a:lvl5pPr>
            <a:lvl6pPr lvl="5" algn="l">
              <a:lnSpc>
                <a:spcPct val="100000"/>
              </a:lnSpc>
              <a:spcBef>
                <a:spcPts val="0"/>
              </a:spcBef>
              <a:spcAft>
                <a:spcPts val="0"/>
              </a:spcAft>
              <a:buSzPts val="2800"/>
              <a:buNone/>
              <a:defRPr>
                <a:solidFill>
                  <a:srgbClr val="193441"/>
                </a:solidFill>
              </a:defRPr>
            </a:lvl6pPr>
            <a:lvl7pPr lvl="6" algn="l">
              <a:lnSpc>
                <a:spcPct val="100000"/>
              </a:lnSpc>
              <a:spcBef>
                <a:spcPts val="0"/>
              </a:spcBef>
              <a:spcAft>
                <a:spcPts val="0"/>
              </a:spcAft>
              <a:buSzPts val="2800"/>
              <a:buNone/>
              <a:defRPr>
                <a:solidFill>
                  <a:srgbClr val="193441"/>
                </a:solidFill>
              </a:defRPr>
            </a:lvl7pPr>
            <a:lvl8pPr lvl="7" algn="l">
              <a:lnSpc>
                <a:spcPct val="100000"/>
              </a:lnSpc>
              <a:spcBef>
                <a:spcPts val="0"/>
              </a:spcBef>
              <a:spcAft>
                <a:spcPts val="0"/>
              </a:spcAft>
              <a:buSzPts val="2800"/>
              <a:buNone/>
              <a:defRPr>
                <a:solidFill>
                  <a:srgbClr val="193441"/>
                </a:solidFill>
              </a:defRPr>
            </a:lvl8pPr>
            <a:lvl9pPr lvl="8" algn="l">
              <a:lnSpc>
                <a:spcPct val="100000"/>
              </a:lnSpc>
              <a:spcBef>
                <a:spcPts val="0"/>
              </a:spcBef>
              <a:spcAft>
                <a:spcPts val="0"/>
              </a:spcAft>
              <a:buSzPts val="2800"/>
              <a:buNone/>
              <a:defRPr>
                <a:solidFill>
                  <a:srgbClr val="193441"/>
                </a:solidFill>
              </a:defRPr>
            </a:lvl9pPr>
          </a:lstStyle>
          <a:p>
            <a:endParaRPr lang="en-ZA" dirty="0"/>
          </a:p>
        </p:txBody>
      </p:sp>
      <p:sp>
        <p:nvSpPr>
          <p:cNvPr id="25" name="Google Shape;25;p6"/>
          <p:cNvSpPr txBox="1">
            <a:spLocks noGrp="1"/>
          </p:cNvSpPr>
          <p:nvPr>
            <p:ph type="body" idx="1"/>
          </p:nvPr>
        </p:nvSpPr>
        <p:spPr>
          <a:xfrm>
            <a:off x="102224" y="935650"/>
            <a:ext cx="8946526" cy="3903050"/>
          </a:xfrm>
          <a:prstGeom prst="rect">
            <a:avLst/>
          </a:prstGeom>
          <a:noFill/>
          <a:ln>
            <a:noFill/>
          </a:ln>
        </p:spPr>
        <p:txBody>
          <a:bodyPr spcFirstLastPara="1" wrap="square" lIns="91425" tIns="91425" rIns="91425" bIns="91425" anchor="t" anchorCtr="0">
            <a:noAutofit/>
          </a:bodyPr>
          <a:lstStyle>
            <a:lvl1pPr marL="457200" lvl="0" indent="-330200" algn="l">
              <a:lnSpc>
                <a:spcPct val="114000"/>
              </a:lnSpc>
              <a:spcBef>
                <a:spcPts val="0"/>
              </a:spcBef>
              <a:spcAft>
                <a:spcPts val="0"/>
              </a:spcAft>
              <a:buClr>
                <a:srgbClr val="3E606F"/>
              </a:buClr>
              <a:buSzPts val="1600"/>
              <a:buFontTx/>
              <a:buBlip>
                <a:blip r:embed="rId2"/>
              </a:buBlip>
              <a:defRPr sz="3200">
                <a:solidFill>
                  <a:srgbClr val="3A2518"/>
                </a:solidFill>
                <a:latin typeface="Roboto"/>
                <a:ea typeface="Roboto"/>
                <a:cs typeface="Roboto"/>
                <a:sym typeface="Roboto"/>
              </a:defRPr>
            </a:lvl1pPr>
            <a:lvl2pPr marL="914400" lvl="1" indent="-330200" algn="l">
              <a:lnSpc>
                <a:spcPct val="114000"/>
              </a:lnSpc>
              <a:spcBef>
                <a:spcPts val="0"/>
              </a:spcBef>
              <a:spcAft>
                <a:spcPts val="0"/>
              </a:spcAft>
              <a:buClr>
                <a:srgbClr val="3E606F"/>
              </a:buClr>
              <a:buSzPts val="1600"/>
              <a:buFont typeface="Roboto"/>
              <a:buChar char="○"/>
              <a:defRPr sz="1600">
                <a:solidFill>
                  <a:schemeClr val="dk2"/>
                </a:solidFill>
                <a:latin typeface="Roboto"/>
                <a:ea typeface="Roboto"/>
                <a:cs typeface="Roboto"/>
                <a:sym typeface="Roboto"/>
              </a:defRPr>
            </a:lvl2pPr>
            <a:lvl3pPr marL="1371600" lvl="2" indent="-323850" algn="l">
              <a:lnSpc>
                <a:spcPct val="114000"/>
              </a:lnSpc>
              <a:spcBef>
                <a:spcPts val="0"/>
              </a:spcBef>
              <a:spcAft>
                <a:spcPts val="0"/>
              </a:spcAft>
              <a:buClr>
                <a:srgbClr val="3E606F"/>
              </a:buClr>
              <a:buSzPts val="1500"/>
              <a:buFont typeface="Roboto"/>
              <a:buChar char="■"/>
              <a:defRPr sz="1500">
                <a:solidFill>
                  <a:schemeClr val="dk2"/>
                </a:solidFill>
                <a:latin typeface="Roboto"/>
                <a:ea typeface="Roboto"/>
                <a:cs typeface="Roboto"/>
                <a:sym typeface="Roboto"/>
              </a:defRPr>
            </a:lvl3pPr>
            <a:lvl4pPr marL="1828800" lvl="3" indent="-323850" algn="l">
              <a:lnSpc>
                <a:spcPct val="114000"/>
              </a:lnSpc>
              <a:spcBef>
                <a:spcPts val="0"/>
              </a:spcBef>
              <a:spcAft>
                <a:spcPts val="0"/>
              </a:spcAft>
              <a:buClr>
                <a:srgbClr val="3E606F"/>
              </a:buClr>
              <a:buSzPts val="1500"/>
              <a:buFont typeface="Roboto"/>
              <a:buChar char="●"/>
              <a:defRPr sz="1500">
                <a:solidFill>
                  <a:schemeClr val="dk2"/>
                </a:solidFill>
                <a:latin typeface="Roboto"/>
                <a:ea typeface="Roboto"/>
                <a:cs typeface="Roboto"/>
                <a:sym typeface="Roboto"/>
              </a:defRPr>
            </a:lvl4pPr>
            <a:lvl5pPr marL="2286000" lvl="4" indent="-317500" algn="l">
              <a:lnSpc>
                <a:spcPct val="114000"/>
              </a:lnSpc>
              <a:spcBef>
                <a:spcPts val="0"/>
              </a:spcBef>
              <a:spcAft>
                <a:spcPts val="0"/>
              </a:spcAft>
              <a:buClr>
                <a:srgbClr val="3E606F"/>
              </a:buClr>
              <a:buSzPts val="1400"/>
              <a:buFont typeface="Roboto"/>
              <a:buChar char="○"/>
              <a:defRPr>
                <a:solidFill>
                  <a:schemeClr val="dk2"/>
                </a:solidFill>
                <a:latin typeface="Roboto"/>
                <a:ea typeface="Roboto"/>
                <a:cs typeface="Roboto"/>
                <a:sym typeface="Roboto"/>
              </a:defRPr>
            </a:lvl5pPr>
            <a:lvl6pPr marL="2743200" lvl="5" indent="-317500" algn="l">
              <a:lnSpc>
                <a:spcPct val="114000"/>
              </a:lnSpc>
              <a:spcBef>
                <a:spcPts val="0"/>
              </a:spcBef>
              <a:spcAft>
                <a:spcPts val="0"/>
              </a:spcAft>
              <a:buClr>
                <a:srgbClr val="3E606F"/>
              </a:buClr>
              <a:buSzPts val="1400"/>
              <a:buFont typeface="Roboto"/>
              <a:buChar char="■"/>
              <a:defRPr>
                <a:solidFill>
                  <a:schemeClr val="dk2"/>
                </a:solidFill>
                <a:latin typeface="Roboto"/>
                <a:ea typeface="Roboto"/>
                <a:cs typeface="Roboto"/>
                <a:sym typeface="Roboto"/>
              </a:defRPr>
            </a:lvl6pPr>
            <a:lvl7pPr marL="3200400" lvl="6" indent="-311150" algn="l">
              <a:lnSpc>
                <a:spcPct val="114000"/>
              </a:lnSpc>
              <a:spcBef>
                <a:spcPts val="0"/>
              </a:spcBef>
              <a:spcAft>
                <a:spcPts val="0"/>
              </a:spcAft>
              <a:buClr>
                <a:srgbClr val="3E606F"/>
              </a:buClr>
              <a:buSzPts val="1300"/>
              <a:buFont typeface="Roboto"/>
              <a:buChar char="●"/>
              <a:defRPr sz="1300">
                <a:solidFill>
                  <a:schemeClr val="dk2"/>
                </a:solidFill>
                <a:latin typeface="Roboto"/>
                <a:ea typeface="Roboto"/>
                <a:cs typeface="Roboto"/>
                <a:sym typeface="Roboto"/>
              </a:defRPr>
            </a:lvl7pPr>
            <a:lvl8pPr marL="3657600" lvl="7" indent="-311150" algn="l">
              <a:lnSpc>
                <a:spcPct val="114000"/>
              </a:lnSpc>
              <a:spcBef>
                <a:spcPts val="0"/>
              </a:spcBef>
              <a:spcAft>
                <a:spcPts val="0"/>
              </a:spcAft>
              <a:buClr>
                <a:srgbClr val="3E606F"/>
              </a:buClr>
              <a:buSzPts val="1300"/>
              <a:buFont typeface="Roboto"/>
              <a:buChar char="○"/>
              <a:defRPr sz="1300">
                <a:solidFill>
                  <a:schemeClr val="dk2"/>
                </a:solidFill>
                <a:latin typeface="Roboto"/>
                <a:ea typeface="Roboto"/>
                <a:cs typeface="Roboto"/>
                <a:sym typeface="Roboto"/>
              </a:defRPr>
            </a:lvl8pPr>
            <a:lvl9pPr marL="4114800" lvl="8" indent="-304800" algn="l">
              <a:lnSpc>
                <a:spcPct val="114000"/>
              </a:lnSpc>
              <a:spcBef>
                <a:spcPts val="0"/>
              </a:spcBef>
              <a:spcAft>
                <a:spcPts val="0"/>
              </a:spcAft>
              <a:buClr>
                <a:srgbClr val="3E606F"/>
              </a:buClr>
              <a:buSzPts val="1200"/>
              <a:buFont typeface="Roboto"/>
              <a:buChar char="■"/>
              <a:defRPr sz="1200">
                <a:solidFill>
                  <a:schemeClr val="dk2"/>
                </a:solidFill>
                <a:latin typeface="Roboto"/>
                <a:ea typeface="Roboto"/>
                <a:cs typeface="Roboto"/>
                <a:sym typeface="Roboto"/>
              </a:defRPr>
            </a:lvl9pPr>
          </a:lstStyle>
          <a:p>
            <a:endParaRPr dirty="0"/>
          </a:p>
        </p:txBody>
      </p:sp>
      <p:pic>
        <p:nvPicPr>
          <p:cNvPr id="4" name="Picture 3"/>
          <p:cNvPicPr>
            <a:picLocks noChangeAspect="1"/>
          </p:cNvPicPr>
          <p:nvPr userDrawn="1"/>
        </p:nvPicPr>
        <p:blipFill>
          <a:blip r:embed="rId3"/>
          <a:stretch>
            <a:fillRect/>
          </a:stretch>
        </p:blipFill>
        <p:spPr>
          <a:xfrm>
            <a:off x="8173177" y="4861172"/>
            <a:ext cx="798645" cy="164606"/>
          </a:xfrm>
          <a:prstGeom prst="rect">
            <a:avLst/>
          </a:prstGeom>
        </p:spPr>
      </p:pic>
      <p:pic>
        <p:nvPicPr>
          <p:cNvPr id="5" name="Picture 4" descr="Icon&#10;&#10;Description automatically generated">
            <a:extLst>
              <a:ext uri="{FF2B5EF4-FFF2-40B4-BE49-F238E27FC236}">
                <a16:creationId xmlns:a16="http://schemas.microsoft.com/office/drawing/2014/main" id="{04F27DBC-B2E2-8B40-552F-DF93666BE2D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73177" y="75212"/>
            <a:ext cx="852475" cy="859986"/>
          </a:xfrm>
          <a:prstGeom prst="rect">
            <a:avLst/>
          </a:prstGeom>
        </p:spPr>
      </p:pic>
    </p:spTree>
    <p:extLst>
      <p:ext uri="{BB962C8B-B14F-4D97-AF65-F5344CB8AC3E}">
        <p14:creationId xmlns:p14="http://schemas.microsoft.com/office/powerpoint/2010/main" val="3851910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FBB49-1ECA-1E18-B0F3-513B7F2F8E4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900E382-A364-3D66-9747-D5D96C0858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E3CEAA8-74C3-96D8-1B20-1E944E1C7D73}"/>
              </a:ext>
            </a:extLst>
          </p:cNvPr>
          <p:cNvSpPr>
            <a:spLocks noGrp="1"/>
          </p:cNvSpPr>
          <p:nvPr>
            <p:ph type="dt" sz="half" idx="10"/>
          </p:nvPr>
        </p:nvSpPr>
        <p:spPr/>
        <p:txBody>
          <a:bodyPr/>
          <a:lstStyle/>
          <a:p>
            <a:fld id="{1C0AAD65-197E-427D-936E-E0F49A114B05}" type="datetimeFigureOut">
              <a:rPr lang="en-ZA" smtClean="0"/>
              <a:t>2024/02/26</a:t>
            </a:fld>
            <a:endParaRPr lang="en-ZA"/>
          </a:p>
        </p:txBody>
      </p:sp>
      <p:sp>
        <p:nvSpPr>
          <p:cNvPr id="5" name="Footer Placeholder 4">
            <a:extLst>
              <a:ext uri="{FF2B5EF4-FFF2-40B4-BE49-F238E27FC236}">
                <a16:creationId xmlns:a16="http://schemas.microsoft.com/office/drawing/2014/main" id="{B51DB4D0-1B18-A2BA-40DE-49A37747589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8AAFA35-72C8-46EB-DB52-4803F4D4B17C}"/>
              </a:ext>
            </a:extLst>
          </p:cNvPr>
          <p:cNvSpPr>
            <a:spLocks noGrp="1"/>
          </p:cNvSpPr>
          <p:nvPr>
            <p:ph type="sldNum" sz="quarter" idx="12"/>
          </p:nvPr>
        </p:nvSpPr>
        <p:spPr/>
        <p:txBody>
          <a:bodyPr/>
          <a:lstStyle/>
          <a:p>
            <a:fld id="{3DF302DD-4E7C-410E-AEB5-D44C205F739B}" type="slidenum">
              <a:rPr lang="en-ZA" smtClean="0"/>
              <a:t>‹#›</a:t>
            </a:fld>
            <a:endParaRPr lang="en-ZA"/>
          </a:p>
        </p:txBody>
      </p:sp>
    </p:spTree>
    <p:extLst>
      <p:ext uri="{BB962C8B-B14F-4D97-AF65-F5344CB8AC3E}">
        <p14:creationId xmlns:p14="http://schemas.microsoft.com/office/powerpoint/2010/main" val="3567857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95300" y="695225"/>
            <a:ext cx="75534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600"/>
              <a:buFont typeface="Roboto Medium"/>
              <a:buNone/>
              <a:defRPr sz="2600" b="0" i="0" u="none" strike="noStrike" cap="none">
                <a:solidFill>
                  <a:schemeClr val="dk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2pPr>
            <a:lvl3pPr marR="0" lvl="2"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3pPr>
            <a:lvl4pPr marR="0" lvl="3"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4pPr>
            <a:lvl5pPr marR="0" lvl="4"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5pPr>
            <a:lvl6pPr marR="0" lvl="5"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6pPr>
            <a:lvl7pPr marR="0" lvl="6"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7pPr>
            <a:lvl8pPr marR="0" lvl="7"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8pPr>
            <a:lvl9pPr marR="0" lvl="8"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9pPr>
          </a:lstStyle>
          <a:p>
            <a:endParaRPr/>
          </a:p>
        </p:txBody>
      </p:sp>
      <p:sp>
        <p:nvSpPr>
          <p:cNvPr id="7" name="Google Shape;7;p1"/>
          <p:cNvSpPr txBox="1">
            <a:spLocks noGrp="1"/>
          </p:cNvSpPr>
          <p:nvPr>
            <p:ph type="body" idx="1"/>
          </p:nvPr>
        </p:nvSpPr>
        <p:spPr>
          <a:xfrm>
            <a:off x="1285225" y="1668825"/>
            <a:ext cx="6402900" cy="26268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4000"/>
              </a:lnSpc>
              <a:spcBef>
                <a:spcPts val="0"/>
              </a:spcBef>
              <a:spcAft>
                <a:spcPts val="0"/>
              </a:spcAft>
              <a:buClr>
                <a:srgbClr val="858585"/>
              </a:buClr>
              <a:buSzPts val="1600"/>
              <a:buFont typeface="Roboto"/>
              <a:buChar char="●"/>
              <a:defRPr sz="1600" b="0" i="0" u="none" strike="noStrike" cap="none">
                <a:solidFill>
                  <a:srgbClr val="858585"/>
                </a:solidFill>
                <a:latin typeface="Roboto"/>
                <a:ea typeface="Roboto"/>
                <a:cs typeface="Roboto"/>
                <a:sym typeface="Roboto"/>
              </a:defRPr>
            </a:lvl1pPr>
            <a:lvl2pPr marL="914400" marR="0" lvl="1" indent="-330200" algn="l" rtl="0">
              <a:lnSpc>
                <a:spcPct val="114000"/>
              </a:lnSpc>
              <a:spcBef>
                <a:spcPts val="0"/>
              </a:spcBef>
              <a:spcAft>
                <a:spcPts val="0"/>
              </a:spcAft>
              <a:buClr>
                <a:srgbClr val="858585"/>
              </a:buClr>
              <a:buSzPts val="1600"/>
              <a:buFont typeface="Roboto"/>
              <a:buChar char="○"/>
              <a:defRPr sz="1600" b="0" i="0" u="none" strike="noStrike" cap="none">
                <a:solidFill>
                  <a:srgbClr val="858585"/>
                </a:solidFill>
                <a:latin typeface="Roboto"/>
                <a:ea typeface="Roboto"/>
                <a:cs typeface="Roboto"/>
                <a:sym typeface="Roboto"/>
              </a:defRPr>
            </a:lvl2pPr>
            <a:lvl3pPr marL="1371600" marR="0" lvl="2" indent="-323850" algn="l" rtl="0">
              <a:lnSpc>
                <a:spcPct val="114000"/>
              </a:lnSpc>
              <a:spcBef>
                <a:spcPts val="0"/>
              </a:spcBef>
              <a:spcAft>
                <a:spcPts val="0"/>
              </a:spcAft>
              <a:buClr>
                <a:srgbClr val="858585"/>
              </a:buClr>
              <a:buSzPts val="1500"/>
              <a:buFont typeface="Roboto"/>
              <a:buChar char="■"/>
              <a:defRPr sz="1500" b="0" i="0" u="none" strike="noStrike" cap="none">
                <a:solidFill>
                  <a:srgbClr val="858585"/>
                </a:solidFill>
                <a:latin typeface="Roboto"/>
                <a:ea typeface="Roboto"/>
                <a:cs typeface="Roboto"/>
                <a:sym typeface="Roboto"/>
              </a:defRPr>
            </a:lvl3pPr>
            <a:lvl4pPr marL="1828800" marR="0" lvl="3" indent="-323850" algn="l" rtl="0">
              <a:lnSpc>
                <a:spcPct val="114000"/>
              </a:lnSpc>
              <a:spcBef>
                <a:spcPts val="0"/>
              </a:spcBef>
              <a:spcAft>
                <a:spcPts val="0"/>
              </a:spcAft>
              <a:buClr>
                <a:srgbClr val="858585"/>
              </a:buClr>
              <a:buSzPts val="1500"/>
              <a:buFont typeface="Roboto"/>
              <a:buChar char="●"/>
              <a:defRPr sz="1500" b="0" i="0" u="none" strike="noStrike" cap="none">
                <a:solidFill>
                  <a:srgbClr val="858585"/>
                </a:solidFill>
                <a:latin typeface="Roboto"/>
                <a:ea typeface="Roboto"/>
                <a:cs typeface="Roboto"/>
                <a:sym typeface="Roboto"/>
              </a:defRPr>
            </a:lvl4pPr>
            <a:lvl5pPr marL="2286000" marR="0" lvl="4" indent="-317500" algn="l" rtl="0">
              <a:lnSpc>
                <a:spcPct val="114000"/>
              </a:lnSpc>
              <a:spcBef>
                <a:spcPts val="0"/>
              </a:spcBef>
              <a:spcAft>
                <a:spcPts val="0"/>
              </a:spcAft>
              <a:buClr>
                <a:srgbClr val="858585"/>
              </a:buClr>
              <a:buSzPts val="1400"/>
              <a:buFont typeface="Roboto"/>
              <a:buChar char="○"/>
              <a:defRPr sz="1400" b="0" i="0" u="none" strike="noStrike" cap="none">
                <a:solidFill>
                  <a:srgbClr val="858585"/>
                </a:solidFill>
                <a:latin typeface="Roboto"/>
                <a:ea typeface="Roboto"/>
                <a:cs typeface="Roboto"/>
                <a:sym typeface="Roboto"/>
              </a:defRPr>
            </a:lvl5pPr>
            <a:lvl6pPr marL="2743200" marR="0" lvl="5" indent="-317500" algn="l" rtl="0">
              <a:lnSpc>
                <a:spcPct val="114000"/>
              </a:lnSpc>
              <a:spcBef>
                <a:spcPts val="0"/>
              </a:spcBef>
              <a:spcAft>
                <a:spcPts val="0"/>
              </a:spcAft>
              <a:buClr>
                <a:srgbClr val="858585"/>
              </a:buClr>
              <a:buSzPts val="1400"/>
              <a:buFont typeface="Roboto"/>
              <a:buChar char="■"/>
              <a:defRPr sz="1400" b="0" i="0" u="none" strike="noStrike" cap="none">
                <a:solidFill>
                  <a:srgbClr val="858585"/>
                </a:solidFill>
                <a:latin typeface="Roboto"/>
                <a:ea typeface="Roboto"/>
                <a:cs typeface="Roboto"/>
                <a:sym typeface="Roboto"/>
              </a:defRPr>
            </a:lvl6pPr>
            <a:lvl7pPr marL="3200400" marR="0" lvl="6" indent="-311150" algn="l" rtl="0">
              <a:lnSpc>
                <a:spcPct val="114000"/>
              </a:lnSpc>
              <a:spcBef>
                <a:spcPts val="0"/>
              </a:spcBef>
              <a:spcAft>
                <a:spcPts val="0"/>
              </a:spcAft>
              <a:buClr>
                <a:srgbClr val="858585"/>
              </a:buClr>
              <a:buSzPts val="1300"/>
              <a:buFont typeface="Roboto"/>
              <a:buChar char="●"/>
              <a:defRPr sz="1300" b="0" i="0" u="none" strike="noStrike" cap="none">
                <a:solidFill>
                  <a:srgbClr val="858585"/>
                </a:solidFill>
                <a:latin typeface="Roboto"/>
                <a:ea typeface="Roboto"/>
                <a:cs typeface="Roboto"/>
                <a:sym typeface="Roboto"/>
              </a:defRPr>
            </a:lvl7pPr>
            <a:lvl8pPr marL="3657600" marR="0" lvl="7" indent="-311150" algn="l" rtl="0">
              <a:lnSpc>
                <a:spcPct val="114000"/>
              </a:lnSpc>
              <a:spcBef>
                <a:spcPts val="0"/>
              </a:spcBef>
              <a:spcAft>
                <a:spcPts val="0"/>
              </a:spcAft>
              <a:buClr>
                <a:srgbClr val="858585"/>
              </a:buClr>
              <a:buSzPts val="1300"/>
              <a:buFont typeface="Roboto"/>
              <a:buChar char="○"/>
              <a:defRPr sz="1300" b="0" i="0" u="none" strike="noStrike" cap="none">
                <a:solidFill>
                  <a:srgbClr val="858585"/>
                </a:solidFill>
                <a:latin typeface="Roboto"/>
                <a:ea typeface="Roboto"/>
                <a:cs typeface="Roboto"/>
                <a:sym typeface="Roboto"/>
              </a:defRPr>
            </a:lvl8pPr>
            <a:lvl9pPr marL="4114800" marR="0" lvl="8" indent="-304800" algn="l" rtl="0">
              <a:lnSpc>
                <a:spcPct val="114000"/>
              </a:lnSpc>
              <a:spcBef>
                <a:spcPts val="0"/>
              </a:spcBef>
              <a:spcAft>
                <a:spcPts val="0"/>
              </a:spcAft>
              <a:buClr>
                <a:srgbClr val="858585"/>
              </a:buClr>
              <a:buSzPts val="1200"/>
              <a:buFont typeface="Roboto"/>
              <a:buChar char="■"/>
              <a:defRPr sz="1200" b="0" i="0" u="none" strike="noStrike" cap="none">
                <a:solidFill>
                  <a:srgbClr val="858585"/>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70" r:id="rId3"/>
    <p:sldLayoutId id="2147483680" r:id="rId4"/>
    <p:sldLayoutId id="214748368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jpe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mailto:info@vslandbou.co.za"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5" name="Picture 4">
            <a:extLst>
              <a:ext uri="{FF2B5EF4-FFF2-40B4-BE49-F238E27FC236}">
                <a16:creationId xmlns:a16="http://schemas.microsoft.com/office/drawing/2014/main" id="{3EC6D5D5-3620-3CFB-8C3F-DFF706C03C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8" name="Freeform: Shape 17">
            <a:extLst>
              <a:ext uri="{FF2B5EF4-FFF2-40B4-BE49-F238E27FC236}">
                <a16:creationId xmlns:a16="http://schemas.microsoft.com/office/drawing/2014/main" id="{EAC5F76E-FD00-3F34-AB4E-56C501217F9A}"/>
              </a:ext>
            </a:extLst>
          </p:cNvPr>
          <p:cNvSpPr>
            <a:spLocks noGrp="1" noRot="1" noMove="1" noResize="1" noEditPoints="1" noAdjustHandles="1" noChangeArrowheads="1" noChangeShapeType="1"/>
          </p:cNvSpPr>
          <p:nvPr/>
        </p:nvSpPr>
        <p:spPr>
          <a:xfrm>
            <a:off x="0" y="0"/>
            <a:ext cx="5396105" cy="5143500"/>
          </a:xfrm>
          <a:custGeom>
            <a:avLst/>
            <a:gdLst>
              <a:gd name="connsiteX0" fmla="*/ 0 w 5396105"/>
              <a:gd name="connsiteY0" fmla="*/ 0 h 5143500"/>
              <a:gd name="connsiteX1" fmla="*/ 5396105 w 5396105"/>
              <a:gd name="connsiteY1" fmla="*/ 0 h 5143500"/>
              <a:gd name="connsiteX2" fmla="*/ 5236070 w 5396105"/>
              <a:gd name="connsiteY2" fmla="*/ 119672 h 5143500"/>
              <a:gd name="connsiteX3" fmla="*/ 4075242 w 5396105"/>
              <a:gd name="connsiteY3" fmla="*/ 2581155 h 5143500"/>
              <a:gd name="connsiteX4" fmla="*/ 5236070 w 5396105"/>
              <a:gd name="connsiteY4" fmla="*/ 5042638 h 5143500"/>
              <a:gd name="connsiteX5" fmla="*/ 5370951 w 5396105"/>
              <a:gd name="connsiteY5" fmla="*/ 5143500 h 5143500"/>
              <a:gd name="connsiteX6" fmla="*/ 0 w 5396105"/>
              <a:gd name="connsiteY6" fmla="*/ 5143500 h 5143500"/>
              <a:gd name="connsiteX7" fmla="*/ 0 w 5396105"/>
              <a:gd name="connsiteY7"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6105" h="5143500">
                <a:moveTo>
                  <a:pt x="0" y="0"/>
                </a:moveTo>
                <a:lnTo>
                  <a:pt x="5396105" y="0"/>
                </a:lnTo>
                <a:lnTo>
                  <a:pt x="5236070" y="119672"/>
                </a:lnTo>
                <a:cubicBezTo>
                  <a:pt x="4527124" y="704747"/>
                  <a:pt x="4075242" y="1590180"/>
                  <a:pt x="4075242" y="2581155"/>
                </a:cubicBezTo>
                <a:cubicBezTo>
                  <a:pt x="4075242" y="3572131"/>
                  <a:pt x="4527124" y="4457564"/>
                  <a:pt x="5236070" y="5042638"/>
                </a:cubicBezTo>
                <a:lnTo>
                  <a:pt x="5370951" y="5143500"/>
                </a:lnTo>
                <a:lnTo>
                  <a:pt x="0" y="5143500"/>
                </a:lnTo>
                <a:lnTo>
                  <a:pt x="0" y="0"/>
                </a:lnTo>
                <a:close/>
              </a:path>
            </a:pathLst>
          </a:custGeom>
          <a:solidFill>
            <a:srgbClr val="0A4222">
              <a:alpha val="8078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af-ZA" dirty="0"/>
          </a:p>
        </p:txBody>
      </p:sp>
      <p:sp>
        <p:nvSpPr>
          <p:cNvPr id="24" name="Freeform: Shape 23">
            <a:extLst>
              <a:ext uri="{FF2B5EF4-FFF2-40B4-BE49-F238E27FC236}">
                <a16:creationId xmlns:a16="http://schemas.microsoft.com/office/drawing/2014/main" id="{F35498BD-FA04-115F-C247-C1AA4402AFBE}"/>
              </a:ext>
            </a:extLst>
          </p:cNvPr>
          <p:cNvSpPr>
            <a:spLocks noGrp="1" noRot="1" noMove="1" noResize="1" noEditPoints="1" noAdjustHandles="1" noChangeArrowheads="1" noChangeShapeType="1"/>
          </p:cNvSpPr>
          <p:nvPr/>
        </p:nvSpPr>
        <p:spPr>
          <a:xfrm>
            <a:off x="0" y="3058328"/>
            <a:ext cx="5261808" cy="1763692"/>
          </a:xfrm>
          <a:custGeom>
            <a:avLst/>
            <a:gdLst>
              <a:gd name="connsiteX0" fmla="*/ 0 w 5261808"/>
              <a:gd name="connsiteY0" fmla="*/ 0 h 1763692"/>
              <a:gd name="connsiteX1" fmla="*/ 4273281 w 5261808"/>
              <a:gd name="connsiteY1" fmla="*/ 0 h 1763692"/>
              <a:gd name="connsiteX2" fmla="*/ 4279037 w 5261808"/>
              <a:gd name="connsiteY2" fmla="*/ 113989 h 1763692"/>
              <a:gd name="connsiteX3" fmla="*/ 5097153 w 5261808"/>
              <a:gd name="connsiteY3" fmla="*/ 1640565 h 1763692"/>
              <a:gd name="connsiteX4" fmla="*/ 5261808 w 5261808"/>
              <a:gd name="connsiteY4" fmla="*/ 1763692 h 1763692"/>
              <a:gd name="connsiteX5" fmla="*/ 0 w 5261808"/>
              <a:gd name="connsiteY5" fmla="*/ 1763692 h 1763692"/>
              <a:gd name="connsiteX6" fmla="*/ 0 w 5261808"/>
              <a:gd name="connsiteY6" fmla="*/ 0 h 17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808" h="1763692">
                <a:moveTo>
                  <a:pt x="0" y="0"/>
                </a:moveTo>
                <a:lnTo>
                  <a:pt x="4273281" y="0"/>
                </a:lnTo>
                <a:lnTo>
                  <a:pt x="4279037" y="113989"/>
                </a:lnTo>
                <a:cubicBezTo>
                  <a:pt x="4341322" y="727299"/>
                  <a:pt x="4646633" y="1268763"/>
                  <a:pt x="5097153" y="1640565"/>
                </a:cubicBezTo>
                <a:lnTo>
                  <a:pt x="5261808" y="1763692"/>
                </a:lnTo>
                <a:lnTo>
                  <a:pt x="0" y="1763692"/>
                </a:lnTo>
                <a:lnTo>
                  <a:pt x="0" y="0"/>
                </a:lnTo>
                <a:close/>
              </a:path>
            </a:pathLst>
          </a:custGeom>
          <a:solidFill>
            <a:srgbClr val="EFE6DB"/>
          </a:solidFill>
          <a:ln>
            <a:noFill/>
          </a:ln>
          <a:effectLst>
            <a:outerShdw blurRad="381000" sx="103000" sy="103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af-ZA" dirty="0"/>
          </a:p>
        </p:txBody>
      </p:sp>
      <p:sp>
        <p:nvSpPr>
          <p:cNvPr id="160" name="Google Shape;160;p32"/>
          <p:cNvSpPr txBox="1">
            <a:spLocks noGrp="1"/>
          </p:cNvSpPr>
          <p:nvPr>
            <p:ph type="title"/>
          </p:nvPr>
        </p:nvSpPr>
        <p:spPr>
          <a:xfrm>
            <a:off x="479331" y="3518703"/>
            <a:ext cx="4092669" cy="945167"/>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600"/>
              <a:buNone/>
            </a:pPr>
            <a:r>
              <a:rPr lang="es" sz="2400" dirty="0">
                <a:solidFill>
                  <a:srgbClr val="84542F"/>
                </a:solidFill>
                <a:latin typeface="+mn-lt"/>
              </a:rPr>
              <a:t>Free State Investment Conference </a:t>
            </a:r>
            <a:br>
              <a:rPr lang="es" sz="2400" dirty="0">
                <a:solidFill>
                  <a:srgbClr val="84542F"/>
                </a:solidFill>
                <a:latin typeface="+mn-lt"/>
              </a:rPr>
            </a:br>
            <a:r>
              <a:rPr lang="es" sz="2400" dirty="0">
                <a:solidFill>
                  <a:srgbClr val="84542F"/>
                </a:solidFill>
                <a:latin typeface="+mn-lt"/>
              </a:rPr>
              <a:t>27 February 2024</a:t>
            </a:r>
            <a:endParaRPr sz="2400" dirty="0">
              <a:solidFill>
                <a:srgbClr val="84542F"/>
              </a:solidFill>
              <a:latin typeface="+mn-lt"/>
            </a:endParaRPr>
          </a:p>
        </p:txBody>
      </p:sp>
      <p:pic>
        <p:nvPicPr>
          <p:cNvPr id="7" name="Picture 6" descr="Icon&#10;&#10;Description automatically generated">
            <a:extLst>
              <a:ext uri="{FF2B5EF4-FFF2-40B4-BE49-F238E27FC236}">
                <a16:creationId xmlns:a16="http://schemas.microsoft.com/office/drawing/2014/main" id="{A72AE60A-3761-4480-FA68-9508D51FF7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241830">
            <a:off x="4249793" y="-266030"/>
            <a:ext cx="5813368" cy="5859425"/>
          </a:xfrm>
          <a:prstGeom prst="rect">
            <a:avLst/>
          </a:prstGeom>
        </p:spPr>
      </p:pic>
      <p:pic>
        <p:nvPicPr>
          <p:cNvPr id="2" name="Picture 1">
            <a:extLst>
              <a:ext uri="{FF2B5EF4-FFF2-40B4-BE49-F238E27FC236}">
                <a16:creationId xmlns:a16="http://schemas.microsoft.com/office/drawing/2014/main" id="{CC38A9F3-4FDD-FB12-C1E9-8F8F259BFF09}"/>
              </a:ext>
            </a:extLst>
          </p:cNvPr>
          <p:cNvPicPr>
            <a:picLocks noGrp="1" noRot="1" noChangeAspect="1" noMove="1" noResize="1" noEditPoints="1" noAdjustHandles="1" noChangeArrowheads="1" noChangeShapeType="1" noCrop="1"/>
          </p:cNvPicPr>
          <p:nvPr/>
        </p:nvPicPr>
        <p:blipFill>
          <a:blip r:embed="rId5"/>
          <a:srcRect/>
          <a:stretch/>
        </p:blipFill>
        <p:spPr>
          <a:xfrm>
            <a:off x="559363" y="985990"/>
            <a:ext cx="3051742" cy="942662"/>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3C280EC4-4910-FAB7-ADE9-76EC05131DAD}"/>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tretch>
            <a:fillRect/>
          </a:stretch>
        </p:blipFill>
        <p:spPr>
          <a:xfrm rot="16200000">
            <a:off x="8182078" y="4261280"/>
            <a:ext cx="803697" cy="161486"/>
          </a:xfrm>
          <a:prstGeom prst="rect">
            <a:avLst/>
          </a:prstGeom>
        </p:spPr>
      </p:pic>
      <p:pic>
        <p:nvPicPr>
          <p:cNvPr id="4" name="Picture 3">
            <a:extLst>
              <a:ext uri="{FF2B5EF4-FFF2-40B4-BE49-F238E27FC236}">
                <a16:creationId xmlns:a16="http://schemas.microsoft.com/office/drawing/2014/main" id="{323EF0F3-27EA-818D-847D-67B2340FAE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6356" y="3138633"/>
            <a:ext cx="1654901" cy="1605239"/>
          </a:xfrm>
          <a:prstGeom prst="rect">
            <a:avLst/>
          </a:prstGeom>
        </p:spPr>
      </p:pic>
      <p:pic>
        <p:nvPicPr>
          <p:cNvPr id="6" name="Picture 5">
            <a:extLst>
              <a:ext uri="{FF2B5EF4-FFF2-40B4-BE49-F238E27FC236}">
                <a16:creationId xmlns:a16="http://schemas.microsoft.com/office/drawing/2014/main" id="{0F95CD19-DECD-E539-5C5C-FB65C194305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5054" y="197646"/>
            <a:ext cx="1566203" cy="147097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AA1E6-59FC-4245-A60E-500E83AEBA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BF3401-F829-DDB9-0D2D-F2511A82DA9B}"/>
              </a:ext>
            </a:extLst>
          </p:cNvPr>
          <p:cNvSpPr>
            <a:spLocks noGrp="1"/>
          </p:cNvSpPr>
          <p:nvPr>
            <p:ph type="title"/>
          </p:nvPr>
        </p:nvSpPr>
        <p:spPr/>
        <p:txBody>
          <a:bodyPr/>
          <a:lstStyle/>
          <a:p>
            <a:br>
              <a:rPr lang="en-ZA" altLang="en-US" sz="2400" i="1" dirty="0">
                <a:latin typeface="Franklin Gothic Medium" panose="020B0603020102020204" pitchFamily="34" charset="0"/>
              </a:rPr>
            </a:br>
            <a:endParaRPr lang="en-ZA" sz="2400" dirty="0"/>
          </a:p>
        </p:txBody>
      </p:sp>
      <p:sp>
        <p:nvSpPr>
          <p:cNvPr id="3" name="Text Placeholder 2">
            <a:extLst>
              <a:ext uri="{FF2B5EF4-FFF2-40B4-BE49-F238E27FC236}">
                <a16:creationId xmlns:a16="http://schemas.microsoft.com/office/drawing/2014/main" id="{39A39D33-9A66-DA3A-039A-275A88970AD2}"/>
              </a:ext>
            </a:extLst>
          </p:cNvPr>
          <p:cNvSpPr>
            <a:spLocks noGrp="1"/>
          </p:cNvSpPr>
          <p:nvPr>
            <p:ph type="body" idx="1"/>
          </p:nvPr>
        </p:nvSpPr>
        <p:spPr>
          <a:xfrm>
            <a:off x="95806" y="856000"/>
            <a:ext cx="8946526" cy="2257255"/>
          </a:xfrm>
        </p:spPr>
        <p:txBody>
          <a:bodyPr/>
          <a:lstStyle/>
          <a:p>
            <a:pPr>
              <a:buFont typeface="Courier New" panose="02070309020205020404" pitchFamily="49" charset="0"/>
              <a:buChar char="o"/>
            </a:pPr>
            <a:r>
              <a:rPr lang="en-GB" sz="1600" b="1" i="0" dirty="0">
                <a:solidFill>
                  <a:srgbClr val="0D0D0D"/>
                </a:solidFill>
                <a:effectLst/>
                <a:latin typeface="+mn-lt"/>
              </a:rPr>
              <a:t>Traceability Systems:</a:t>
            </a:r>
            <a:r>
              <a:rPr lang="en-GB" sz="1600" b="0" i="0" dirty="0">
                <a:solidFill>
                  <a:srgbClr val="0D0D0D"/>
                </a:solidFill>
                <a:effectLst/>
                <a:latin typeface="+mn-lt"/>
              </a:rPr>
              <a:t> Implementing traceability systems helps ensure food safety and quality. Recent challenges with biosecurity shows the importance thereof for competitiveness. FSA currently in process of rolling out traceability system in collaboration with Agri Eastern Cape that will assist livestock production farmers in the province both on farms and commonages.</a:t>
            </a:r>
          </a:p>
          <a:p>
            <a:pPr marL="127000" indent="0">
              <a:buNone/>
            </a:pPr>
            <a:endParaRPr lang="en-GB" sz="1600" b="1" i="0" dirty="0">
              <a:solidFill>
                <a:srgbClr val="0D0D0D"/>
              </a:solidFill>
              <a:effectLst/>
              <a:latin typeface="+mn-lt"/>
            </a:endParaRPr>
          </a:p>
          <a:p>
            <a:pPr marL="127000" indent="0">
              <a:buNone/>
            </a:pPr>
            <a:r>
              <a:rPr lang="en-GB" sz="1600" b="1" i="0" dirty="0">
                <a:solidFill>
                  <a:srgbClr val="0D0D0D"/>
                </a:solidFill>
                <a:effectLst/>
                <a:latin typeface="+mn-lt"/>
              </a:rPr>
              <a:t>Conclusion:</a:t>
            </a:r>
          </a:p>
          <a:p>
            <a:r>
              <a:rPr lang="en-GB" sz="1600" b="0" i="0" dirty="0">
                <a:solidFill>
                  <a:srgbClr val="0D0D0D"/>
                </a:solidFill>
                <a:effectLst/>
                <a:latin typeface="+mn-lt"/>
              </a:rPr>
              <a:t>Investments in agricultural infrastructure and technology not only benefit farmers by increasing productivity and profitability but also contribute to food security, rural development, and economic growth. Government by developing and implementing positive policies and thus creating a conducive environment in which the economy can flourish, private sector investors, and development organisations play crucial roles in facilitating and financing these investments to create a more competitive and sustainable agricultural sector. </a:t>
            </a:r>
            <a:r>
              <a:rPr lang="en-GB" sz="1600" b="1" i="0" dirty="0">
                <a:solidFill>
                  <a:srgbClr val="0D0D0D"/>
                </a:solidFill>
                <a:effectLst/>
                <a:latin typeface="+mn-lt"/>
              </a:rPr>
              <a:t>No agriculture = no food.</a:t>
            </a:r>
            <a:r>
              <a:rPr lang="en-GB" sz="1600" b="0" i="0" dirty="0">
                <a:solidFill>
                  <a:srgbClr val="0D0D0D"/>
                </a:solidFill>
                <a:effectLst/>
                <a:latin typeface="+mn-lt"/>
              </a:rPr>
              <a:t> </a:t>
            </a:r>
          </a:p>
          <a:p>
            <a:pPr marL="127000" indent="0">
              <a:buNone/>
            </a:pPr>
            <a:endParaRPr lang="en-ZA" sz="1600" dirty="0"/>
          </a:p>
        </p:txBody>
      </p:sp>
      <p:sp>
        <p:nvSpPr>
          <p:cNvPr id="6" name="Title 1">
            <a:extLst>
              <a:ext uri="{FF2B5EF4-FFF2-40B4-BE49-F238E27FC236}">
                <a16:creationId xmlns:a16="http://schemas.microsoft.com/office/drawing/2014/main" id="{45914A35-60F6-96BE-AEF5-2A88FD9FF250}"/>
              </a:ext>
            </a:extLst>
          </p:cNvPr>
          <p:cNvSpPr txBox="1">
            <a:spLocks/>
          </p:cNvSpPr>
          <p:nvPr/>
        </p:nvSpPr>
        <p:spPr>
          <a:xfrm>
            <a:off x="254624" y="0"/>
            <a:ext cx="7955925" cy="6870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600"/>
              <a:buFont typeface="Roboto Medium"/>
              <a:buNone/>
              <a:defRPr sz="3600" b="1" i="0" u="none" strike="noStrike" cap="none">
                <a:solidFill>
                  <a:srgbClr val="0A4222"/>
                </a:solidFill>
                <a:latin typeface="Roboto"/>
                <a:ea typeface="Roboto"/>
                <a:cs typeface="Roboto"/>
                <a:sym typeface="Roboto"/>
              </a:defRPr>
            </a:lvl1pPr>
            <a:lvl2pPr marR="0" lvl="1"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2pPr>
            <a:lvl3pPr marR="0" lvl="2"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3pPr>
            <a:lvl4pPr marR="0" lvl="3"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4pPr>
            <a:lvl5pPr marR="0" lvl="4"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5pPr>
            <a:lvl6pPr marR="0" lvl="5"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6pPr>
            <a:lvl7pPr marR="0" lvl="6"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7pPr>
            <a:lvl8pPr marR="0" lvl="7"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8pPr>
            <a:lvl9pPr marR="0" lvl="8"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9pPr>
          </a:lstStyle>
          <a:p>
            <a:r>
              <a:rPr lang="en-ZA" altLang="en-US" sz="2400" i="1" dirty="0">
                <a:latin typeface="Franklin Gothic Medium" panose="020B0603020102020204" pitchFamily="34" charset="0"/>
              </a:rPr>
              <a:t>Topic: Investment in agriculture and technology to improve competitiveness</a:t>
            </a:r>
            <a:endParaRPr lang="en-ZA" sz="2400" dirty="0"/>
          </a:p>
        </p:txBody>
      </p:sp>
    </p:spTree>
    <p:extLst>
      <p:ext uri="{BB962C8B-B14F-4D97-AF65-F5344CB8AC3E}">
        <p14:creationId xmlns:p14="http://schemas.microsoft.com/office/powerpoint/2010/main" val="2279102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10"/>
        <p:cNvGrpSpPr/>
        <p:nvPr/>
      </p:nvGrpSpPr>
      <p:grpSpPr>
        <a:xfrm>
          <a:off x="0" y="0"/>
          <a:ext cx="0" cy="0"/>
          <a:chOff x="0" y="0"/>
          <a:chExt cx="0" cy="0"/>
        </a:xfrm>
      </p:grpSpPr>
      <p:pic>
        <p:nvPicPr>
          <p:cNvPr id="4" name="Google Shape;234;p40">
            <a:extLst>
              <a:ext uri="{FF2B5EF4-FFF2-40B4-BE49-F238E27FC236}">
                <a16:creationId xmlns:a16="http://schemas.microsoft.com/office/drawing/2014/main" id="{EBCC1BE2-F2CF-F0AF-A7A8-4AF84C38B112}"/>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flipH="1">
            <a:off x="233550" y="260075"/>
            <a:ext cx="8676900" cy="4623351"/>
          </a:xfrm>
          <a:prstGeom prst="rect">
            <a:avLst/>
          </a:prstGeom>
          <a:noFill/>
          <a:ln>
            <a:noFill/>
          </a:ln>
        </p:spPr>
      </p:pic>
      <p:sp>
        <p:nvSpPr>
          <p:cNvPr id="5" name="Freeform: Shape 4">
            <a:extLst>
              <a:ext uri="{FF2B5EF4-FFF2-40B4-BE49-F238E27FC236}">
                <a16:creationId xmlns:a16="http://schemas.microsoft.com/office/drawing/2014/main" id="{7D6A14B7-6F2B-21D8-36A4-E7E62135FD19}"/>
              </a:ext>
            </a:extLst>
          </p:cNvPr>
          <p:cNvSpPr>
            <a:spLocks noGrp="1" noRot="1" noMove="1" noResize="1" noEditPoints="1" noAdjustHandles="1" noChangeArrowheads="1" noChangeShapeType="1"/>
          </p:cNvSpPr>
          <p:nvPr/>
        </p:nvSpPr>
        <p:spPr>
          <a:xfrm>
            <a:off x="0" y="0"/>
            <a:ext cx="5396105" cy="5143500"/>
          </a:xfrm>
          <a:custGeom>
            <a:avLst/>
            <a:gdLst>
              <a:gd name="connsiteX0" fmla="*/ 0 w 5396105"/>
              <a:gd name="connsiteY0" fmla="*/ 0 h 5143500"/>
              <a:gd name="connsiteX1" fmla="*/ 5396105 w 5396105"/>
              <a:gd name="connsiteY1" fmla="*/ 0 h 5143500"/>
              <a:gd name="connsiteX2" fmla="*/ 5236070 w 5396105"/>
              <a:gd name="connsiteY2" fmla="*/ 119672 h 5143500"/>
              <a:gd name="connsiteX3" fmla="*/ 4075242 w 5396105"/>
              <a:gd name="connsiteY3" fmla="*/ 2581155 h 5143500"/>
              <a:gd name="connsiteX4" fmla="*/ 5236070 w 5396105"/>
              <a:gd name="connsiteY4" fmla="*/ 5042638 h 5143500"/>
              <a:gd name="connsiteX5" fmla="*/ 5370951 w 5396105"/>
              <a:gd name="connsiteY5" fmla="*/ 5143500 h 5143500"/>
              <a:gd name="connsiteX6" fmla="*/ 0 w 5396105"/>
              <a:gd name="connsiteY6" fmla="*/ 5143500 h 5143500"/>
              <a:gd name="connsiteX7" fmla="*/ 0 w 5396105"/>
              <a:gd name="connsiteY7"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6105" h="5143500">
                <a:moveTo>
                  <a:pt x="0" y="0"/>
                </a:moveTo>
                <a:lnTo>
                  <a:pt x="5396105" y="0"/>
                </a:lnTo>
                <a:lnTo>
                  <a:pt x="5236070" y="119672"/>
                </a:lnTo>
                <a:cubicBezTo>
                  <a:pt x="4527124" y="704747"/>
                  <a:pt x="4075242" y="1590180"/>
                  <a:pt x="4075242" y="2581155"/>
                </a:cubicBezTo>
                <a:cubicBezTo>
                  <a:pt x="4075242" y="3572131"/>
                  <a:pt x="4527124" y="4457564"/>
                  <a:pt x="5236070" y="5042638"/>
                </a:cubicBezTo>
                <a:lnTo>
                  <a:pt x="5370951" y="5143500"/>
                </a:lnTo>
                <a:lnTo>
                  <a:pt x="0" y="5143500"/>
                </a:lnTo>
                <a:lnTo>
                  <a:pt x="0" y="0"/>
                </a:lnTo>
                <a:close/>
              </a:path>
            </a:pathLst>
          </a:custGeom>
          <a:solidFill>
            <a:srgbClr val="0A422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V</a:t>
            </a:r>
            <a:endParaRPr lang="af-ZA" dirty="0"/>
          </a:p>
        </p:txBody>
      </p:sp>
      <p:sp>
        <p:nvSpPr>
          <p:cNvPr id="13" name="Freeform: Shape 12">
            <a:extLst>
              <a:ext uri="{FF2B5EF4-FFF2-40B4-BE49-F238E27FC236}">
                <a16:creationId xmlns:a16="http://schemas.microsoft.com/office/drawing/2014/main" id="{B1F75ECE-D68E-A2BA-39E2-8EDCCA5362E2}"/>
              </a:ext>
            </a:extLst>
          </p:cNvPr>
          <p:cNvSpPr/>
          <p:nvPr/>
        </p:nvSpPr>
        <p:spPr>
          <a:xfrm>
            <a:off x="-4693" y="2275840"/>
            <a:ext cx="4466024" cy="1662396"/>
          </a:xfrm>
          <a:custGeom>
            <a:avLst/>
            <a:gdLst>
              <a:gd name="connsiteX0" fmla="*/ 0 w 4608264"/>
              <a:gd name="connsiteY0" fmla="*/ 0 h 1631916"/>
              <a:gd name="connsiteX1" fmla="*/ 4310183 w 4608264"/>
              <a:gd name="connsiteY1" fmla="*/ 0 h 1631916"/>
              <a:gd name="connsiteX2" fmla="*/ 4292552 w 4608264"/>
              <a:gd name="connsiteY2" fmla="*/ 115528 h 1631916"/>
              <a:gd name="connsiteX3" fmla="*/ 4279314 w 4608264"/>
              <a:gd name="connsiteY3" fmla="*/ 377682 h 1631916"/>
              <a:gd name="connsiteX4" fmla="*/ 4588775 w 4608264"/>
              <a:gd name="connsiteY4" fmla="*/ 1599837 h 1631916"/>
              <a:gd name="connsiteX5" fmla="*/ 4608264 w 4608264"/>
              <a:gd name="connsiteY5" fmla="*/ 1631916 h 1631916"/>
              <a:gd name="connsiteX6" fmla="*/ 0 w 4608264"/>
              <a:gd name="connsiteY6" fmla="*/ 1631916 h 1631916"/>
              <a:gd name="connsiteX7" fmla="*/ 0 w 4608264"/>
              <a:gd name="connsiteY7" fmla="*/ 0 h 1631916"/>
              <a:gd name="connsiteX0" fmla="*/ 142240 w 4608264"/>
              <a:gd name="connsiteY0" fmla="*/ 0 h 1642076"/>
              <a:gd name="connsiteX1" fmla="*/ 4310183 w 4608264"/>
              <a:gd name="connsiteY1" fmla="*/ 10160 h 1642076"/>
              <a:gd name="connsiteX2" fmla="*/ 4292552 w 4608264"/>
              <a:gd name="connsiteY2" fmla="*/ 125688 h 1642076"/>
              <a:gd name="connsiteX3" fmla="*/ 4279314 w 4608264"/>
              <a:gd name="connsiteY3" fmla="*/ 387842 h 1642076"/>
              <a:gd name="connsiteX4" fmla="*/ 4588775 w 4608264"/>
              <a:gd name="connsiteY4" fmla="*/ 1609997 h 1642076"/>
              <a:gd name="connsiteX5" fmla="*/ 4608264 w 4608264"/>
              <a:gd name="connsiteY5" fmla="*/ 1642076 h 1642076"/>
              <a:gd name="connsiteX6" fmla="*/ 0 w 4608264"/>
              <a:gd name="connsiteY6" fmla="*/ 1642076 h 1642076"/>
              <a:gd name="connsiteX7" fmla="*/ 142240 w 4608264"/>
              <a:gd name="connsiteY7" fmla="*/ 0 h 1642076"/>
              <a:gd name="connsiteX0" fmla="*/ 0 w 4466024"/>
              <a:gd name="connsiteY0" fmla="*/ 0 h 1662396"/>
              <a:gd name="connsiteX1" fmla="*/ 4167943 w 4466024"/>
              <a:gd name="connsiteY1" fmla="*/ 10160 h 1662396"/>
              <a:gd name="connsiteX2" fmla="*/ 4150312 w 4466024"/>
              <a:gd name="connsiteY2" fmla="*/ 125688 h 1662396"/>
              <a:gd name="connsiteX3" fmla="*/ 4137074 w 4466024"/>
              <a:gd name="connsiteY3" fmla="*/ 387842 h 1662396"/>
              <a:gd name="connsiteX4" fmla="*/ 4446535 w 4466024"/>
              <a:gd name="connsiteY4" fmla="*/ 1609997 h 1662396"/>
              <a:gd name="connsiteX5" fmla="*/ 4466024 w 4466024"/>
              <a:gd name="connsiteY5" fmla="*/ 1642076 h 1662396"/>
              <a:gd name="connsiteX6" fmla="*/ 0 w 4466024"/>
              <a:gd name="connsiteY6" fmla="*/ 1662396 h 1662396"/>
              <a:gd name="connsiteX7" fmla="*/ 0 w 4466024"/>
              <a:gd name="connsiteY7" fmla="*/ 0 h 166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6024" h="1662396">
                <a:moveTo>
                  <a:pt x="0" y="0"/>
                </a:moveTo>
                <a:lnTo>
                  <a:pt x="4167943" y="10160"/>
                </a:lnTo>
                <a:lnTo>
                  <a:pt x="4150312" y="125688"/>
                </a:lnTo>
                <a:cubicBezTo>
                  <a:pt x="4141558" y="211882"/>
                  <a:pt x="4137074" y="299338"/>
                  <a:pt x="4137074" y="387842"/>
                </a:cubicBezTo>
                <a:cubicBezTo>
                  <a:pt x="4137074" y="830361"/>
                  <a:pt x="4249178" y="1246696"/>
                  <a:pt x="4446535" y="1609997"/>
                </a:cubicBezTo>
                <a:lnTo>
                  <a:pt x="4466024" y="1642076"/>
                </a:lnTo>
                <a:lnTo>
                  <a:pt x="0" y="1662396"/>
                </a:lnTo>
                <a:lnTo>
                  <a:pt x="0" y="0"/>
                </a:lnTo>
                <a:close/>
              </a:path>
            </a:pathLst>
          </a:custGeom>
          <a:solidFill>
            <a:srgbClr val="EFE6DB"/>
          </a:solidFill>
          <a:ln>
            <a:noFill/>
          </a:ln>
          <a:effectLst>
            <a:outerShdw blurRad="50800" dist="50800" dir="5400000" algn="ctr" rotWithShape="0">
              <a:srgbClr val="000000">
                <a:alpha val="99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af-ZA" dirty="0"/>
          </a:p>
        </p:txBody>
      </p:sp>
      <p:sp>
        <p:nvSpPr>
          <p:cNvPr id="17" name="Freeform: Shape 16">
            <a:extLst>
              <a:ext uri="{FF2B5EF4-FFF2-40B4-BE49-F238E27FC236}">
                <a16:creationId xmlns:a16="http://schemas.microsoft.com/office/drawing/2014/main" id="{859BB1FE-621F-89CE-E370-F6DC273AE8D6}"/>
              </a:ext>
            </a:extLst>
          </p:cNvPr>
          <p:cNvSpPr/>
          <p:nvPr/>
        </p:nvSpPr>
        <p:spPr>
          <a:xfrm>
            <a:off x="0" y="3557142"/>
            <a:ext cx="5529123" cy="1264878"/>
          </a:xfrm>
          <a:custGeom>
            <a:avLst/>
            <a:gdLst>
              <a:gd name="connsiteX0" fmla="*/ 0 w 5529123"/>
              <a:gd name="connsiteY0" fmla="*/ 0 h 1264878"/>
              <a:gd name="connsiteX1" fmla="*/ 4466367 w 5529123"/>
              <a:gd name="connsiteY1" fmla="*/ 0 h 1264878"/>
              <a:gd name="connsiteX2" fmla="*/ 4483445 w 5529123"/>
              <a:gd name="connsiteY2" fmla="*/ 46660 h 1264878"/>
              <a:gd name="connsiteX3" fmla="*/ 5444068 w 5529123"/>
              <a:gd name="connsiteY3" fmla="*/ 1213206 h 1264878"/>
              <a:gd name="connsiteX4" fmla="*/ 5529123 w 5529123"/>
              <a:gd name="connsiteY4" fmla="*/ 1264878 h 1264878"/>
              <a:gd name="connsiteX5" fmla="*/ 0 w 5529123"/>
              <a:gd name="connsiteY5" fmla="*/ 1264878 h 1264878"/>
              <a:gd name="connsiteX6" fmla="*/ 0 w 5529123"/>
              <a:gd name="connsiteY6" fmla="*/ 0 h 12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9123" h="1264878">
                <a:moveTo>
                  <a:pt x="0" y="0"/>
                </a:moveTo>
                <a:lnTo>
                  <a:pt x="4466367" y="0"/>
                </a:lnTo>
                <a:lnTo>
                  <a:pt x="4483445" y="46660"/>
                </a:lnTo>
                <a:cubicBezTo>
                  <a:pt x="4684698" y="522477"/>
                  <a:pt x="5020899" y="927318"/>
                  <a:pt x="5444068" y="1213206"/>
                </a:cubicBezTo>
                <a:lnTo>
                  <a:pt x="5529123" y="1264878"/>
                </a:lnTo>
                <a:lnTo>
                  <a:pt x="0" y="1264878"/>
                </a:lnTo>
                <a:lnTo>
                  <a:pt x="0" y="0"/>
                </a:lnTo>
                <a:close/>
              </a:path>
            </a:pathLst>
          </a:custGeom>
          <a:solidFill>
            <a:srgbClr val="EFE6DB"/>
          </a:solidFill>
          <a:ln>
            <a:noFill/>
          </a:ln>
          <a:effectLst>
            <a:outerShdw blurRad="635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af-ZA" dirty="0"/>
          </a:p>
        </p:txBody>
      </p:sp>
      <p:pic>
        <p:nvPicPr>
          <p:cNvPr id="8" name="Picture 7" descr="Icon&#10;&#10;Description automatically generated">
            <a:extLst>
              <a:ext uri="{FF2B5EF4-FFF2-40B4-BE49-F238E27FC236}">
                <a16:creationId xmlns:a16="http://schemas.microsoft.com/office/drawing/2014/main" id="{971AFDBF-A0E0-DCB7-C642-F88BCCFC0F70}"/>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r="553" b="8309"/>
          <a:stretch/>
        </p:blipFill>
        <p:spPr>
          <a:xfrm rot="15241830">
            <a:off x="4407753" y="-1801"/>
            <a:ext cx="5624066" cy="5226511"/>
          </a:xfrm>
          <a:prstGeom prst="rect">
            <a:avLst/>
          </a:prstGeom>
        </p:spPr>
      </p:pic>
      <p:sp>
        <p:nvSpPr>
          <p:cNvPr id="5411" name="Google Shape;5411;p61"/>
          <p:cNvSpPr txBox="1">
            <a:spLocks noGrp="1"/>
          </p:cNvSpPr>
          <p:nvPr>
            <p:ph type="title"/>
          </p:nvPr>
        </p:nvSpPr>
        <p:spPr>
          <a:xfrm>
            <a:off x="719978" y="832973"/>
            <a:ext cx="3638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s" sz="3500" spc="50" dirty="0">
                <a:solidFill>
                  <a:srgbClr val="AAC23B"/>
                </a:solidFill>
                <a:latin typeface="+mn-lt"/>
              </a:rPr>
              <a:t>THANK YOU </a:t>
            </a:r>
            <a:endParaRPr sz="3500" spc="50" dirty="0">
              <a:solidFill>
                <a:srgbClr val="AAC23B"/>
              </a:solidFill>
              <a:latin typeface="+mn-lt"/>
            </a:endParaRPr>
          </a:p>
        </p:txBody>
      </p:sp>
      <p:sp>
        <p:nvSpPr>
          <p:cNvPr id="11" name="Google Shape;5412;p61">
            <a:extLst>
              <a:ext uri="{FF2B5EF4-FFF2-40B4-BE49-F238E27FC236}">
                <a16:creationId xmlns:a16="http://schemas.microsoft.com/office/drawing/2014/main" id="{18CF7B59-6A09-AECF-8309-23B6FD84D04D}"/>
              </a:ext>
            </a:extLst>
          </p:cNvPr>
          <p:cNvSpPr txBox="1">
            <a:spLocks/>
          </p:cNvSpPr>
          <p:nvPr/>
        </p:nvSpPr>
        <p:spPr>
          <a:xfrm>
            <a:off x="719978" y="2231139"/>
            <a:ext cx="3213740" cy="7378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4000"/>
              </a:lnSpc>
              <a:spcBef>
                <a:spcPts val="0"/>
              </a:spcBef>
              <a:spcAft>
                <a:spcPts val="0"/>
              </a:spcAft>
              <a:buClr>
                <a:srgbClr val="3E606F"/>
              </a:buClr>
              <a:buSzPts val="1600"/>
              <a:buFont typeface="Roboto"/>
              <a:buChar char="●"/>
              <a:defRPr sz="1600" b="0" i="0" u="none" strike="noStrike" cap="none">
                <a:solidFill>
                  <a:schemeClr val="dk2"/>
                </a:solidFill>
                <a:latin typeface="Roboto"/>
                <a:ea typeface="Roboto"/>
                <a:cs typeface="Roboto"/>
                <a:sym typeface="Roboto"/>
              </a:defRPr>
            </a:lvl1pPr>
            <a:lvl2pPr marL="914400" marR="0" lvl="1" indent="-330200" algn="l" rtl="0">
              <a:lnSpc>
                <a:spcPct val="114000"/>
              </a:lnSpc>
              <a:spcBef>
                <a:spcPts val="0"/>
              </a:spcBef>
              <a:spcAft>
                <a:spcPts val="0"/>
              </a:spcAft>
              <a:buClr>
                <a:srgbClr val="3E606F"/>
              </a:buClr>
              <a:buSzPts val="1600"/>
              <a:buFont typeface="Roboto"/>
              <a:buChar char="○"/>
              <a:defRPr sz="1600" b="0" i="0" u="none" strike="noStrike" cap="none">
                <a:solidFill>
                  <a:schemeClr val="dk2"/>
                </a:solidFill>
                <a:latin typeface="Roboto"/>
                <a:ea typeface="Roboto"/>
                <a:cs typeface="Roboto"/>
                <a:sym typeface="Roboto"/>
              </a:defRPr>
            </a:lvl2pPr>
            <a:lvl3pPr marL="1371600" marR="0" lvl="2" indent="-323850" algn="l" rtl="0">
              <a:lnSpc>
                <a:spcPct val="114000"/>
              </a:lnSpc>
              <a:spcBef>
                <a:spcPts val="0"/>
              </a:spcBef>
              <a:spcAft>
                <a:spcPts val="0"/>
              </a:spcAft>
              <a:buClr>
                <a:srgbClr val="3E606F"/>
              </a:buClr>
              <a:buSzPts val="1500"/>
              <a:buFont typeface="Roboto"/>
              <a:buChar char="■"/>
              <a:defRPr sz="1500" b="0" i="0" u="none" strike="noStrike" cap="none">
                <a:solidFill>
                  <a:schemeClr val="dk2"/>
                </a:solidFill>
                <a:latin typeface="Roboto"/>
                <a:ea typeface="Roboto"/>
                <a:cs typeface="Roboto"/>
                <a:sym typeface="Roboto"/>
              </a:defRPr>
            </a:lvl3pPr>
            <a:lvl4pPr marL="1828800" marR="0" lvl="3" indent="-323850" algn="l" rtl="0">
              <a:lnSpc>
                <a:spcPct val="114000"/>
              </a:lnSpc>
              <a:spcBef>
                <a:spcPts val="0"/>
              </a:spcBef>
              <a:spcAft>
                <a:spcPts val="0"/>
              </a:spcAft>
              <a:buClr>
                <a:srgbClr val="3E606F"/>
              </a:buClr>
              <a:buSzPts val="1500"/>
              <a:buFont typeface="Roboto"/>
              <a:buChar char="●"/>
              <a:defRPr sz="1500" b="0" i="0" u="none" strike="noStrike" cap="none">
                <a:solidFill>
                  <a:schemeClr val="dk2"/>
                </a:solidFill>
                <a:latin typeface="Roboto"/>
                <a:ea typeface="Roboto"/>
                <a:cs typeface="Roboto"/>
                <a:sym typeface="Roboto"/>
              </a:defRPr>
            </a:lvl4pPr>
            <a:lvl5pPr marL="2286000" marR="0" lvl="4" indent="-317500" algn="l" rtl="0">
              <a:lnSpc>
                <a:spcPct val="114000"/>
              </a:lnSpc>
              <a:spcBef>
                <a:spcPts val="0"/>
              </a:spcBef>
              <a:spcAft>
                <a:spcPts val="0"/>
              </a:spcAft>
              <a:buClr>
                <a:srgbClr val="3E606F"/>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4000"/>
              </a:lnSpc>
              <a:spcBef>
                <a:spcPts val="0"/>
              </a:spcBef>
              <a:spcAft>
                <a:spcPts val="0"/>
              </a:spcAft>
              <a:buClr>
                <a:srgbClr val="3E606F"/>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1150" algn="l" rtl="0">
              <a:lnSpc>
                <a:spcPct val="114000"/>
              </a:lnSpc>
              <a:spcBef>
                <a:spcPts val="0"/>
              </a:spcBef>
              <a:spcAft>
                <a:spcPts val="0"/>
              </a:spcAft>
              <a:buClr>
                <a:srgbClr val="3E606F"/>
              </a:buClr>
              <a:buSzPts val="1300"/>
              <a:buFont typeface="Roboto"/>
              <a:buChar char="●"/>
              <a:defRPr sz="1300" b="0" i="0" u="none" strike="noStrike" cap="none">
                <a:solidFill>
                  <a:schemeClr val="dk2"/>
                </a:solidFill>
                <a:latin typeface="Roboto"/>
                <a:ea typeface="Roboto"/>
                <a:cs typeface="Roboto"/>
                <a:sym typeface="Roboto"/>
              </a:defRPr>
            </a:lvl7pPr>
            <a:lvl8pPr marL="3657600" marR="0" lvl="7" indent="-311150" algn="l" rtl="0">
              <a:lnSpc>
                <a:spcPct val="114000"/>
              </a:lnSpc>
              <a:spcBef>
                <a:spcPts val="0"/>
              </a:spcBef>
              <a:spcAft>
                <a:spcPts val="0"/>
              </a:spcAft>
              <a:buClr>
                <a:srgbClr val="3E606F"/>
              </a:buClr>
              <a:buSzPts val="1300"/>
              <a:buFont typeface="Roboto"/>
              <a:buChar char="○"/>
              <a:defRPr sz="1300" b="0" i="0" u="none" strike="noStrike" cap="none">
                <a:solidFill>
                  <a:schemeClr val="dk2"/>
                </a:solidFill>
                <a:latin typeface="Roboto"/>
                <a:ea typeface="Roboto"/>
                <a:cs typeface="Roboto"/>
                <a:sym typeface="Roboto"/>
              </a:defRPr>
            </a:lvl8pPr>
            <a:lvl9pPr marL="4114800" marR="0" lvl="8" indent="-304800" algn="l" rtl="0">
              <a:lnSpc>
                <a:spcPct val="114000"/>
              </a:lnSpc>
              <a:spcBef>
                <a:spcPts val="0"/>
              </a:spcBef>
              <a:spcAft>
                <a:spcPts val="0"/>
              </a:spcAft>
              <a:buClr>
                <a:srgbClr val="3E606F"/>
              </a:buClr>
              <a:buSzPts val="1200"/>
              <a:buFont typeface="Roboto"/>
              <a:buChar char="■"/>
              <a:defRPr sz="1200" b="0" i="0" u="none" strike="noStrike" cap="none">
                <a:solidFill>
                  <a:schemeClr val="dk2"/>
                </a:solidFill>
                <a:latin typeface="Roboto"/>
                <a:ea typeface="Roboto"/>
                <a:cs typeface="Roboto"/>
                <a:sym typeface="Roboto"/>
              </a:defRPr>
            </a:lvl9pPr>
          </a:lstStyle>
          <a:p>
            <a:pPr marL="0" indent="0">
              <a:buClr>
                <a:schemeClr val="dk1"/>
              </a:buClr>
              <a:buSzPts val="1100"/>
              <a:buFont typeface="Arial"/>
              <a:buNone/>
            </a:pPr>
            <a:r>
              <a:rPr lang="en-US" b="1" spc="50" dirty="0">
                <a:solidFill>
                  <a:srgbClr val="84542F"/>
                </a:solidFill>
                <a:latin typeface="Ubuntu" panose="020B0504030602030204" pitchFamily="34" charset="0"/>
              </a:rPr>
              <a:t>Mr. Gernie Botha</a:t>
            </a:r>
          </a:p>
          <a:p>
            <a:pPr marL="0" indent="0">
              <a:buClr>
                <a:schemeClr val="dk1"/>
              </a:buClr>
              <a:buSzPts val="1100"/>
              <a:buFont typeface="Arial"/>
              <a:buNone/>
            </a:pPr>
            <a:r>
              <a:rPr lang="en-US" b="1" spc="50" dirty="0">
                <a:solidFill>
                  <a:srgbClr val="84542F"/>
                </a:solidFill>
                <a:latin typeface="Ubuntu" panose="020B0504030602030204" pitchFamily="34" charset="0"/>
              </a:rPr>
              <a:t>CEO - Free State Agriculture</a:t>
            </a:r>
          </a:p>
          <a:p>
            <a:pPr marL="0" indent="0">
              <a:buClr>
                <a:schemeClr val="dk1"/>
              </a:buClr>
              <a:buSzPts val="1100"/>
              <a:buFont typeface="Arial"/>
              <a:buNone/>
            </a:pPr>
            <a:r>
              <a:rPr lang="en-US" b="1" spc="50" dirty="0">
                <a:solidFill>
                  <a:srgbClr val="84542F"/>
                </a:solidFill>
                <a:latin typeface="Ubuntu" panose="020B0504030602030204" pitchFamily="34" charset="0"/>
              </a:rPr>
              <a:t>+27 51 444 4609</a:t>
            </a:r>
          </a:p>
          <a:p>
            <a:pPr marL="0" indent="0">
              <a:buClr>
                <a:schemeClr val="dk1"/>
              </a:buClr>
              <a:buSzPts val="1100"/>
              <a:buFont typeface="Arial"/>
              <a:buNone/>
            </a:pPr>
            <a:r>
              <a:rPr lang="en-US" b="1" spc="50" dirty="0">
                <a:solidFill>
                  <a:srgbClr val="84542F"/>
                </a:solidFill>
                <a:latin typeface="Ubuntu" panose="020B0504030602030204" pitchFamily="34" charset="0"/>
                <a:hlinkClick r:id="rId5"/>
              </a:rPr>
              <a:t>info@vslandbou.co.za</a:t>
            </a:r>
            <a:r>
              <a:rPr lang="en-US" b="1" spc="50" dirty="0">
                <a:solidFill>
                  <a:srgbClr val="84542F"/>
                </a:solidFill>
                <a:latin typeface="Ubuntu" panose="020B0504030602030204" pitchFamily="34" charset="0"/>
              </a:rPr>
              <a:t> </a:t>
            </a:r>
          </a:p>
        </p:txBody>
      </p:sp>
      <p:pic>
        <p:nvPicPr>
          <p:cNvPr id="2" name="Picture 1" descr="A picture containing text, clipart&#10;&#10;Description automatically generated">
            <a:extLst>
              <a:ext uri="{FF2B5EF4-FFF2-40B4-BE49-F238E27FC236}">
                <a16:creationId xmlns:a16="http://schemas.microsoft.com/office/drawing/2014/main" id="{C35100F1-0DE4-AF12-CE97-FEA193C5D9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8421758" y="4129024"/>
            <a:ext cx="803697" cy="161486"/>
          </a:xfrm>
          <a:prstGeom prst="rect">
            <a:avLst/>
          </a:prstGeom>
        </p:spPr>
      </p:pic>
      <p:pic>
        <p:nvPicPr>
          <p:cNvPr id="7" name="Picture 6" descr="Icon&#10;&#10;Description automatically generated">
            <a:extLst>
              <a:ext uri="{FF2B5EF4-FFF2-40B4-BE49-F238E27FC236}">
                <a16:creationId xmlns:a16="http://schemas.microsoft.com/office/drawing/2014/main" id="{613A9F58-7141-DF57-0BC0-0D6402CE767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6017" y="3734039"/>
            <a:ext cx="1370842" cy="453617"/>
          </a:xfrm>
          <a:prstGeom prst="rect">
            <a:avLst/>
          </a:prstGeom>
        </p:spPr>
      </p:pic>
      <p:pic>
        <p:nvPicPr>
          <p:cNvPr id="10" name="Picture 9">
            <a:extLst>
              <a:ext uri="{FF2B5EF4-FFF2-40B4-BE49-F238E27FC236}">
                <a16:creationId xmlns:a16="http://schemas.microsoft.com/office/drawing/2014/main" id="{C501E855-5D27-8A32-925F-AAD4C8D90D9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3598" y="4272018"/>
            <a:ext cx="3064482" cy="2388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1" name="Picture 10" descr="A picture containing person&#10;&#10;Description automatically generated">
            <a:extLst>
              <a:ext uri="{FF2B5EF4-FFF2-40B4-BE49-F238E27FC236}">
                <a16:creationId xmlns:a16="http://schemas.microsoft.com/office/drawing/2014/main" id="{66DB737B-E409-71C2-82C5-E145D6E86F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 y="0"/>
            <a:ext cx="5061555" cy="5143500"/>
          </a:xfrm>
          <a:prstGeom prst="rect">
            <a:avLst/>
          </a:prstGeom>
        </p:spPr>
      </p:pic>
      <p:sp>
        <p:nvSpPr>
          <p:cNvPr id="8" name="Rectangle 7">
            <a:extLst>
              <a:ext uri="{FF2B5EF4-FFF2-40B4-BE49-F238E27FC236}">
                <a16:creationId xmlns:a16="http://schemas.microsoft.com/office/drawing/2014/main" id="{0065124E-27BE-5BF3-B79E-0DF7012F94BB}"/>
              </a:ext>
            </a:extLst>
          </p:cNvPr>
          <p:cNvSpPr>
            <a:spLocks noGrp="1" noRot="1" noMove="1" noResize="1" noEditPoints="1" noAdjustHandles="1" noChangeArrowheads="1" noChangeShapeType="1"/>
          </p:cNvSpPr>
          <p:nvPr/>
        </p:nvSpPr>
        <p:spPr>
          <a:xfrm>
            <a:off x="4572001" y="0"/>
            <a:ext cx="4572000" cy="5143500"/>
          </a:xfrm>
          <a:prstGeom prst="rect">
            <a:avLst/>
          </a:prstGeom>
          <a:solidFill>
            <a:srgbClr val="0E592E">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2" name="Rectangle 1">
            <a:extLst>
              <a:ext uri="{FF2B5EF4-FFF2-40B4-BE49-F238E27FC236}">
                <a16:creationId xmlns:a16="http://schemas.microsoft.com/office/drawing/2014/main" id="{2C288F33-41F8-CDA3-66FA-9DCF49A67755}"/>
              </a:ext>
            </a:extLst>
          </p:cNvPr>
          <p:cNvSpPr>
            <a:spLocks noGrp="1" noRot="1" noMove="1" noResize="1" noEditPoints="1" noAdjustHandles="1" noChangeArrowheads="1" noChangeShapeType="1"/>
          </p:cNvSpPr>
          <p:nvPr/>
        </p:nvSpPr>
        <p:spPr>
          <a:xfrm>
            <a:off x="4753601" y="0"/>
            <a:ext cx="4401800" cy="5143500"/>
          </a:xfrm>
          <a:prstGeom prst="rect">
            <a:avLst/>
          </a:prstGeom>
          <a:solidFill>
            <a:srgbClr val="EFE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dirty="0"/>
          </a:p>
        </p:txBody>
      </p:sp>
      <p:pic>
        <p:nvPicPr>
          <p:cNvPr id="21" name="Picture 20" descr="Shape&#10;&#10;Description automatically generated with medium confidence">
            <a:extLst>
              <a:ext uri="{FF2B5EF4-FFF2-40B4-BE49-F238E27FC236}">
                <a16:creationId xmlns:a16="http://schemas.microsoft.com/office/drawing/2014/main" id="{E6EA3CC1-DA36-535F-31B4-031F3980AE53}"/>
              </a:ext>
            </a:extLst>
          </p:cNvPr>
          <p:cNvPicPr>
            <a:picLocks noGrp="1" noRot="1" noChangeAspect="1" noMove="1" noResize="1" noEditPoints="1" noAdjustHandles="1" noChangeArrowheads="1" noChangeShapeType="1" noCrop="1"/>
          </p:cNvPicPr>
          <p:nvPr/>
        </p:nvPicPr>
        <p:blipFill rotWithShape="1">
          <a:blip r:embed="rId4" cstate="screen">
            <a:alphaModFix amt="3000"/>
            <a:extLst>
              <a:ext uri="{28A0092B-C50C-407E-A947-70E740481C1C}">
                <a14:useLocalDpi xmlns:a14="http://schemas.microsoft.com/office/drawing/2010/main"/>
              </a:ext>
            </a:extLst>
          </a:blip>
          <a:srcRect/>
          <a:stretch/>
        </p:blipFill>
        <p:spPr>
          <a:xfrm rot="16200000">
            <a:off x="6454902" y="2211559"/>
            <a:ext cx="4766304" cy="480441"/>
          </a:xfrm>
          <a:prstGeom prst="rect">
            <a:avLst/>
          </a:prstGeom>
        </p:spPr>
      </p:pic>
      <p:sp>
        <p:nvSpPr>
          <p:cNvPr id="189" name="Google Shape;189;p36"/>
          <p:cNvSpPr txBox="1">
            <a:spLocks noGrp="1"/>
          </p:cNvSpPr>
          <p:nvPr>
            <p:ph type="title"/>
          </p:nvPr>
        </p:nvSpPr>
        <p:spPr>
          <a:xfrm>
            <a:off x="5403955" y="172174"/>
            <a:ext cx="3409141" cy="906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s" spc="50" dirty="0">
                <a:solidFill>
                  <a:srgbClr val="0A4222"/>
                </a:solidFill>
                <a:latin typeface="+mn-lt"/>
              </a:rPr>
              <a:t>Free State Agriculture </a:t>
            </a:r>
            <a:br>
              <a:rPr lang="es" spc="50" dirty="0">
                <a:solidFill>
                  <a:srgbClr val="0A4222"/>
                </a:solidFill>
                <a:latin typeface="+mn-lt"/>
              </a:rPr>
            </a:br>
            <a:endParaRPr spc="50" dirty="0">
              <a:solidFill>
                <a:srgbClr val="0A4222"/>
              </a:solidFill>
              <a:latin typeface="+mn-lt"/>
            </a:endParaRPr>
          </a:p>
        </p:txBody>
      </p:sp>
      <p:sp>
        <p:nvSpPr>
          <p:cNvPr id="190" name="Google Shape;190;p36"/>
          <p:cNvSpPr txBox="1">
            <a:spLocks noGrp="1"/>
          </p:cNvSpPr>
          <p:nvPr>
            <p:ph type="body" idx="1"/>
          </p:nvPr>
        </p:nvSpPr>
        <p:spPr>
          <a:xfrm>
            <a:off x="5403955" y="1112487"/>
            <a:ext cx="3231734" cy="4037927"/>
          </a:xfrm>
          <a:prstGeom prst="rect">
            <a:avLst/>
          </a:prstGeom>
          <a:noFill/>
          <a:ln>
            <a:noFill/>
          </a:ln>
        </p:spPr>
        <p:txBody>
          <a:bodyPr spcFirstLastPara="1" wrap="square" lIns="91425" tIns="91425" rIns="91425" bIns="91425" anchor="t" anchorCtr="0">
            <a:noAutofit/>
          </a:bodyPr>
          <a:lstStyle/>
          <a:p>
            <a:pPr marL="0" lvl="0" indent="0" algn="l" rtl="0">
              <a:lnSpc>
                <a:spcPct val="114000"/>
              </a:lnSpc>
              <a:spcBef>
                <a:spcPts val="0"/>
              </a:spcBef>
              <a:spcAft>
                <a:spcPts val="0"/>
              </a:spcAft>
              <a:buClr>
                <a:schemeClr val="dk1"/>
              </a:buClr>
              <a:buSzPts val="1100"/>
              <a:buFont typeface="Arial"/>
              <a:buNone/>
            </a:pPr>
            <a:r>
              <a:rPr lang="af-ZA" sz="1400" dirty="0">
                <a:effectLst/>
                <a:latin typeface="+mn-lt"/>
                <a:ea typeface="Times New Roman" panose="02020603050405020304" pitchFamily="18" charset="0"/>
              </a:rPr>
              <a:t>Free State Agriculture is a a-</a:t>
            </a:r>
            <a:r>
              <a:rPr lang="af-ZA" sz="1400" dirty="0" err="1">
                <a:effectLst/>
                <a:latin typeface="+mn-lt"/>
                <a:ea typeface="Times New Roman" panose="02020603050405020304" pitchFamily="18" charset="0"/>
              </a:rPr>
              <a:t>political</a:t>
            </a:r>
            <a:r>
              <a:rPr lang="af-ZA" sz="1400" dirty="0">
                <a:effectLst/>
                <a:latin typeface="+mn-lt"/>
                <a:ea typeface="Times New Roman" panose="02020603050405020304" pitchFamily="18" charset="0"/>
              </a:rPr>
              <a:t> organisation celebrating 120 years in existence later this year and representing 2800 commercial farming entities in the agricultural sector in the Free State Province. A total of 146 farmers associations are affiliated to the organisation. These entities are responsible for a considerable input in the national food basket and also a significant source of employment especially in the rural areas of the province. The organisation is affiliated to Agri SA as a member of the Provincial Chamber. </a:t>
            </a:r>
            <a:endParaRPr sz="1400" b="1" spc="50" dirty="0">
              <a:solidFill>
                <a:srgbClr val="84542F"/>
              </a:solidFill>
              <a:latin typeface="+mn-lt"/>
            </a:endParaRPr>
          </a:p>
          <a:p>
            <a:pPr marL="0" lvl="0" indent="0" algn="l" rtl="0">
              <a:lnSpc>
                <a:spcPct val="114000"/>
              </a:lnSpc>
              <a:spcBef>
                <a:spcPts val="0"/>
              </a:spcBef>
              <a:spcAft>
                <a:spcPts val="0"/>
              </a:spcAft>
              <a:buClr>
                <a:schemeClr val="dk1"/>
              </a:buClr>
              <a:buSzPts val="1100"/>
              <a:buFont typeface="Arial"/>
              <a:buNone/>
            </a:pPr>
            <a:endParaRPr sz="1400" b="1" spc="50" dirty="0">
              <a:solidFill>
                <a:srgbClr val="84542F"/>
              </a:solidFill>
              <a:latin typeface="+mn-lt"/>
            </a:endParaRPr>
          </a:p>
          <a:p>
            <a:pPr marL="0" lvl="0" indent="0" algn="l" rtl="0">
              <a:lnSpc>
                <a:spcPct val="114000"/>
              </a:lnSpc>
              <a:spcBef>
                <a:spcPts val="0"/>
              </a:spcBef>
              <a:spcAft>
                <a:spcPts val="0"/>
              </a:spcAft>
              <a:buClr>
                <a:schemeClr val="dk1"/>
              </a:buClr>
              <a:buSzPts val="1100"/>
              <a:buFont typeface="Arial"/>
              <a:buNone/>
            </a:pPr>
            <a:endParaRPr sz="1400" b="1" spc="50" dirty="0">
              <a:solidFill>
                <a:srgbClr val="84542F"/>
              </a:solidFill>
              <a:latin typeface="+mn-lt"/>
            </a:endParaRPr>
          </a:p>
          <a:p>
            <a:pPr marL="0" lvl="0" indent="0" algn="l" rtl="0">
              <a:lnSpc>
                <a:spcPct val="114000"/>
              </a:lnSpc>
              <a:spcBef>
                <a:spcPts val="0"/>
              </a:spcBef>
              <a:spcAft>
                <a:spcPts val="0"/>
              </a:spcAft>
              <a:buSzPts val="1600"/>
              <a:buNone/>
            </a:pPr>
            <a:endParaRPr sz="1400" b="1" spc="50" dirty="0">
              <a:solidFill>
                <a:srgbClr val="84542F"/>
              </a:solidFill>
              <a:latin typeface="+mn-lt"/>
            </a:endParaRPr>
          </a:p>
        </p:txBody>
      </p:sp>
      <p:pic>
        <p:nvPicPr>
          <p:cNvPr id="13" name="Picture 12">
            <a:extLst>
              <a:ext uri="{FF2B5EF4-FFF2-40B4-BE49-F238E27FC236}">
                <a16:creationId xmlns:a16="http://schemas.microsoft.com/office/drawing/2014/main" id="{909785C4-D776-27CD-F8A2-AC6CFDD9376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65728" y="470288"/>
            <a:ext cx="1411089" cy="1372667"/>
          </a:xfrm>
          <a:prstGeom prst="rect">
            <a:avLst/>
          </a:prstGeom>
        </p:spPr>
      </p:pic>
      <p:pic>
        <p:nvPicPr>
          <p:cNvPr id="15" name="Picture 14">
            <a:extLst>
              <a:ext uri="{FF2B5EF4-FFF2-40B4-BE49-F238E27FC236}">
                <a16:creationId xmlns:a16="http://schemas.microsoft.com/office/drawing/2014/main" id="{C97B0623-CEAE-1605-0FD4-11FB6B09CBD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865728" y="1956521"/>
            <a:ext cx="1424763" cy="1378563"/>
          </a:xfrm>
          <a:prstGeom prst="rect">
            <a:avLst/>
          </a:prstGeom>
        </p:spPr>
      </p:pic>
      <p:pic>
        <p:nvPicPr>
          <p:cNvPr id="18" name="Picture 17">
            <a:extLst>
              <a:ext uri="{FF2B5EF4-FFF2-40B4-BE49-F238E27FC236}">
                <a16:creationId xmlns:a16="http://schemas.microsoft.com/office/drawing/2014/main" id="{46601608-DD02-BF61-26FB-077B59E6536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865728" y="3425043"/>
            <a:ext cx="1411089" cy="1378563"/>
          </a:xfrm>
          <a:prstGeom prst="rect">
            <a:avLst/>
          </a:prstGeom>
        </p:spPr>
      </p:pic>
      <p:pic>
        <p:nvPicPr>
          <p:cNvPr id="4" name="Picture 3" descr="A screenshot of a video game&#10;&#10;Description automatically generated with low confidence">
            <a:extLst>
              <a:ext uri="{FF2B5EF4-FFF2-40B4-BE49-F238E27FC236}">
                <a16:creationId xmlns:a16="http://schemas.microsoft.com/office/drawing/2014/main" id="{B47B00BE-9CB9-9BB0-A46A-DB75E40D934E}"/>
              </a:ext>
            </a:extLst>
          </p:cNvPr>
          <p:cNvPicPr>
            <a:picLocks noGrp="1" noRot="1" noChangeAspect="1" noMove="1" noResize="1" noEditPoints="1" noAdjustHandles="1" noChangeArrowheads="1" noChangeShapeType="1" noCrop="1"/>
          </p:cNvPicPr>
          <p:nvPr/>
        </p:nvPicPr>
        <p:blipFill>
          <a:blip r:embed="rId8" cstate="screen">
            <a:extLst>
              <a:ext uri="{28A0092B-C50C-407E-A947-70E740481C1C}">
                <a14:useLocalDpi xmlns:a14="http://schemas.microsoft.com/office/drawing/2010/main"/>
              </a:ext>
            </a:extLst>
          </a:blip>
          <a:stretch>
            <a:fillRect/>
          </a:stretch>
        </p:blipFill>
        <p:spPr>
          <a:xfrm>
            <a:off x="8086147" y="4803606"/>
            <a:ext cx="803697" cy="161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a:extLst>
              <a:ext uri="{FF2B5EF4-FFF2-40B4-BE49-F238E27FC236}">
                <a16:creationId xmlns:a16="http://schemas.microsoft.com/office/drawing/2014/main" id="{6FCB7B99-8012-4651-1A6A-C12F9DFBC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Shape 17">
            <a:extLst>
              <a:ext uri="{FF2B5EF4-FFF2-40B4-BE49-F238E27FC236}">
                <a16:creationId xmlns:a16="http://schemas.microsoft.com/office/drawing/2014/main" id="{F89A89C4-3EF6-2953-A918-58E09619394F}"/>
              </a:ext>
            </a:extLst>
          </p:cNvPr>
          <p:cNvSpPr>
            <a:spLocks noGrp="1" noRot="1" noMove="1" noResize="1" noEditPoints="1" noAdjustHandles="1" noChangeArrowheads="1" noChangeShapeType="1"/>
          </p:cNvSpPr>
          <p:nvPr/>
        </p:nvSpPr>
        <p:spPr>
          <a:xfrm>
            <a:off x="0" y="0"/>
            <a:ext cx="5395913" cy="5143500"/>
          </a:xfrm>
          <a:custGeom>
            <a:avLst/>
            <a:gdLst>
              <a:gd name="connsiteX0" fmla="*/ 0 w 5396105"/>
              <a:gd name="connsiteY0" fmla="*/ 0 h 5143500"/>
              <a:gd name="connsiteX1" fmla="*/ 5396105 w 5396105"/>
              <a:gd name="connsiteY1" fmla="*/ 0 h 5143500"/>
              <a:gd name="connsiteX2" fmla="*/ 5236070 w 5396105"/>
              <a:gd name="connsiteY2" fmla="*/ 119672 h 5143500"/>
              <a:gd name="connsiteX3" fmla="*/ 4075242 w 5396105"/>
              <a:gd name="connsiteY3" fmla="*/ 2581155 h 5143500"/>
              <a:gd name="connsiteX4" fmla="*/ 5236070 w 5396105"/>
              <a:gd name="connsiteY4" fmla="*/ 5042638 h 5143500"/>
              <a:gd name="connsiteX5" fmla="*/ 5370951 w 5396105"/>
              <a:gd name="connsiteY5" fmla="*/ 5143500 h 5143500"/>
              <a:gd name="connsiteX6" fmla="*/ 0 w 5396105"/>
              <a:gd name="connsiteY6" fmla="*/ 5143500 h 5143500"/>
              <a:gd name="connsiteX7" fmla="*/ 0 w 5396105"/>
              <a:gd name="connsiteY7"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6105" h="5143500">
                <a:moveTo>
                  <a:pt x="0" y="0"/>
                </a:moveTo>
                <a:lnTo>
                  <a:pt x="5396105" y="0"/>
                </a:lnTo>
                <a:lnTo>
                  <a:pt x="5236070" y="119672"/>
                </a:lnTo>
                <a:cubicBezTo>
                  <a:pt x="4527124" y="704747"/>
                  <a:pt x="4075242" y="1590180"/>
                  <a:pt x="4075242" y="2581155"/>
                </a:cubicBezTo>
                <a:cubicBezTo>
                  <a:pt x="4075242" y="3572131"/>
                  <a:pt x="4527124" y="4457564"/>
                  <a:pt x="5236070" y="5042638"/>
                </a:cubicBezTo>
                <a:lnTo>
                  <a:pt x="5370951" y="5143500"/>
                </a:lnTo>
                <a:lnTo>
                  <a:pt x="0" y="5143500"/>
                </a:lnTo>
                <a:lnTo>
                  <a:pt x="0" y="0"/>
                </a:lnTo>
                <a:close/>
              </a:path>
            </a:pathLst>
          </a:custGeom>
          <a:solidFill>
            <a:srgbClr val="0A4222">
              <a:alpha val="8078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f-ZA" sz="1050" dirty="0"/>
          </a:p>
        </p:txBody>
      </p:sp>
      <p:pic>
        <p:nvPicPr>
          <p:cNvPr id="30724" name="Picture 6" descr="Icon&#10;&#10;Description automatically generated">
            <a:extLst>
              <a:ext uri="{FF2B5EF4-FFF2-40B4-BE49-F238E27FC236}">
                <a16:creationId xmlns:a16="http://schemas.microsoft.com/office/drawing/2014/main" id="{E931196F-BD2B-17B1-8410-074B3FB49D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241830">
            <a:off x="4249341" y="-265509"/>
            <a:ext cx="5813822" cy="5859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6" descr="A picture containing text, clipart&#10;&#10;Description automatically generated">
            <a:extLst>
              <a:ext uri="{FF2B5EF4-FFF2-40B4-BE49-F238E27FC236}">
                <a16:creationId xmlns:a16="http://schemas.microsoft.com/office/drawing/2014/main" id="{8638C03F-C897-3DCD-0690-86CB06D976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7010" y="3900488"/>
            <a:ext cx="184547" cy="92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itle 1">
            <a:extLst>
              <a:ext uri="{FF2B5EF4-FFF2-40B4-BE49-F238E27FC236}">
                <a16:creationId xmlns:a16="http://schemas.microsoft.com/office/drawing/2014/main" id="{C5D64A74-C40E-7C82-0001-5B65C97BBF74}"/>
              </a:ext>
            </a:extLst>
          </p:cNvPr>
          <p:cNvSpPr>
            <a:spLocks noGrp="1"/>
          </p:cNvSpPr>
          <p:nvPr>
            <p:ph type="title"/>
          </p:nvPr>
        </p:nvSpPr>
        <p:spPr>
          <a:xfrm>
            <a:off x="7037882" y="498872"/>
            <a:ext cx="1826322" cy="1914544"/>
          </a:xfrm>
        </p:spPr>
        <p:txBody>
          <a:bodyPr/>
          <a:lstStyle/>
          <a:p>
            <a:pPr>
              <a:spcBef>
                <a:spcPct val="0"/>
              </a:spcBef>
              <a:spcAft>
                <a:spcPct val="0"/>
              </a:spcAft>
            </a:pPr>
            <a:r>
              <a:rPr lang="en-GB" altLang="en-US" dirty="0">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							                     Agri SA</a:t>
            </a:r>
            <a:br>
              <a:rPr lang="en-GB" altLang="en-US" dirty="0">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br>
            <a:r>
              <a:rPr lang="en-GB" altLang="en-US" dirty="0">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                                                                             structure</a:t>
            </a:r>
            <a:endParaRPr lang="en-ZA" altLang="en-US" dirty="0">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pic>
        <p:nvPicPr>
          <p:cNvPr id="30727" name="Picture 9">
            <a:extLst>
              <a:ext uri="{FF2B5EF4-FFF2-40B4-BE49-F238E27FC236}">
                <a16:creationId xmlns:a16="http://schemas.microsoft.com/office/drawing/2014/main" id="{29E85719-2ECB-3CD1-D9FF-48D40E7B17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798" y="294085"/>
            <a:ext cx="6703219" cy="455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29" y="0"/>
            <a:ext cx="7955925" cy="687050"/>
          </a:xfrm>
        </p:spPr>
        <p:txBody>
          <a:bodyPr/>
          <a:lstStyle/>
          <a:p>
            <a:r>
              <a:rPr lang="en-ZA" altLang="en-US" sz="2400" i="1" dirty="0">
                <a:latin typeface="Franklin Gothic Medium" panose="020B0603020102020204" pitchFamily="34" charset="0"/>
              </a:rPr>
              <a:t>Topic: Investment in agricultural infrastructure and technology to improve competitiveness</a:t>
            </a:r>
            <a:endParaRPr lang="en-ZA" sz="2400" dirty="0"/>
          </a:p>
        </p:txBody>
      </p:sp>
      <p:sp>
        <p:nvSpPr>
          <p:cNvPr id="3" name="Text Placeholder 2"/>
          <p:cNvSpPr>
            <a:spLocks noGrp="1"/>
          </p:cNvSpPr>
          <p:nvPr>
            <p:ph type="body" idx="1"/>
          </p:nvPr>
        </p:nvSpPr>
        <p:spPr>
          <a:xfrm>
            <a:off x="98737" y="968598"/>
            <a:ext cx="8946526" cy="3903050"/>
          </a:xfrm>
        </p:spPr>
        <p:txBody>
          <a:bodyPr/>
          <a:lstStyle/>
          <a:p>
            <a:r>
              <a:rPr lang="en-GB" sz="1600" b="0" i="0" dirty="0">
                <a:solidFill>
                  <a:srgbClr val="0D0D0D"/>
                </a:solidFill>
                <a:effectLst/>
                <a:latin typeface="+mn-lt"/>
              </a:rPr>
              <a:t>Investment in agricultural infrastructure and technology is essential for enhancing the competitiveness of the agricultural sector. The sector is significantly </a:t>
            </a:r>
            <a:r>
              <a:rPr lang="en-US" sz="1600" dirty="0">
                <a:latin typeface="Arial" panose="020B0604020202020204" pitchFamily="34" charset="0"/>
                <a:cs typeface="Arial" panose="020B0604020202020204" pitchFamily="34" charset="0"/>
              </a:rPr>
              <a:t>cost effective at relieving poverty and has the potential to increase employment. </a:t>
            </a:r>
            <a:endParaRPr lang="en-GB" sz="1600" b="0" i="0" dirty="0">
              <a:solidFill>
                <a:srgbClr val="0D0D0D"/>
              </a:solidFill>
              <a:effectLst/>
              <a:latin typeface="+mn-lt"/>
            </a:endParaRPr>
          </a:p>
          <a:p>
            <a:pPr marL="127000" indent="0" algn="l">
              <a:buNone/>
            </a:pPr>
            <a:r>
              <a:rPr lang="en-GB" sz="1600" b="1" i="0" dirty="0">
                <a:solidFill>
                  <a:srgbClr val="0D0D0D"/>
                </a:solidFill>
                <a:effectLst/>
                <a:latin typeface="+mn-lt"/>
              </a:rPr>
              <a:t>1.Enhanced Productivity:</a:t>
            </a:r>
            <a:endParaRPr lang="en-GB" sz="1600" b="0" i="0" dirty="0">
              <a:solidFill>
                <a:srgbClr val="0D0D0D"/>
              </a:solidFill>
              <a:effectLst/>
              <a:latin typeface="+mn-lt"/>
            </a:endParaRPr>
          </a:p>
          <a:p>
            <a:pPr marL="742950" lvl="1" indent="-285750"/>
            <a:r>
              <a:rPr lang="en-GB" b="1" i="0" dirty="0">
                <a:solidFill>
                  <a:srgbClr val="0D0D0D"/>
                </a:solidFill>
                <a:effectLst/>
                <a:latin typeface="+mn-lt"/>
              </a:rPr>
              <a:t>Technology Adoption:</a:t>
            </a:r>
            <a:r>
              <a:rPr lang="en-GB" b="0" i="0" dirty="0">
                <a:solidFill>
                  <a:srgbClr val="0D0D0D"/>
                </a:solidFill>
                <a:effectLst/>
                <a:latin typeface="+mn-lt"/>
              </a:rPr>
              <a:t> Implementing advanced agricultural technologies like precision farming, automation, and remote sensing can increase efficiency and yield. We have seen driverless tractors and huge strides in modernisation which is </a:t>
            </a:r>
            <a:r>
              <a:rPr lang="en-GB" dirty="0">
                <a:solidFill>
                  <a:srgbClr val="0D0D0D"/>
                </a:solidFill>
                <a:latin typeface="+mn-lt"/>
              </a:rPr>
              <a:t>yielding tremendous results</a:t>
            </a:r>
            <a:r>
              <a:rPr lang="en-GB" b="0" i="0" dirty="0">
                <a:solidFill>
                  <a:srgbClr val="0D0D0D"/>
                </a:solidFill>
                <a:effectLst/>
                <a:latin typeface="+mn-lt"/>
              </a:rPr>
              <a:t> on productiveness.</a:t>
            </a:r>
          </a:p>
          <a:p>
            <a:pPr marL="742950" lvl="1" indent="-285750"/>
            <a:r>
              <a:rPr lang="en-GB" b="1" i="0" dirty="0">
                <a:solidFill>
                  <a:srgbClr val="0D0D0D"/>
                </a:solidFill>
                <a:effectLst/>
                <a:latin typeface="+mn-lt"/>
              </a:rPr>
              <a:t>Infrastructure Upgrades:</a:t>
            </a:r>
            <a:r>
              <a:rPr lang="en-GB" b="0" i="0" dirty="0">
                <a:solidFill>
                  <a:srgbClr val="0D0D0D"/>
                </a:solidFill>
                <a:effectLst/>
                <a:latin typeface="+mn-lt"/>
              </a:rPr>
              <a:t> On farm: Modernising irrigation systems, farm machinery, and storage facilities can </a:t>
            </a:r>
            <a:r>
              <a:rPr lang="en-GB" dirty="0">
                <a:solidFill>
                  <a:srgbClr val="0D0D0D"/>
                </a:solidFill>
                <a:latin typeface="+mn-lt"/>
              </a:rPr>
              <a:t>significantly boost pr</a:t>
            </a:r>
            <a:r>
              <a:rPr lang="en-GB" b="0" i="0" dirty="0">
                <a:solidFill>
                  <a:srgbClr val="0D0D0D"/>
                </a:solidFill>
                <a:effectLst/>
                <a:latin typeface="+mn-lt"/>
              </a:rPr>
              <a:t>oductivity. Off farm: This is where government and investors can play a tremendous role. Examples: energy, roads, railways, telecoms, ports. Challenges relating to these examples are experienced on a daily basis and is negatively impacting on the sector and the economy as a whole. </a:t>
            </a:r>
          </a:p>
        </p:txBody>
      </p:sp>
    </p:spTree>
    <p:extLst>
      <p:ext uri="{BB962C8B-B14F-4D97-AF65-F5344CB8AC3E}">
        <p14:creationId xmlns:p14="http://schemas.microsoft.com/office/powerpoint/2010/main" val="2675138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69E76-CAE2-0B81-DF4D-C6BC68B2D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3EC16B-7902-9B9E-197F-84A35DA9CBB2}"/>
              </a:ext>
            </a:extLst>
          </p:cNvPr>
          <p:cNvSpPr>
            <a:spLocks noGrp="1"/>
          </p:cNvSpPr>
          <p:nvPr>
            <p:ph type="title"/>
          </p:nvPr>
        </p:nvSpPr>
        <p:spPr/>
        <p:txBody>
          <a:bodyPr/>
          <a:lstStyle/>
          <a:p>
            <a:br>
              <a:rPr lang="en-ZA" altLang="en-US" sz="2400" i="1" dirty="0">
                <a:latin typeface="Franklin Gothic Medium" panose="020B0603020102020204" pitchFamily="34" charset="0"/>
              </a:rPr>
            </a:br>
            <a:endParaRPr lang="en-ZA" sz="2400" dirty="0"/>
          </a:p>
        </p:txBody>
      </p:sp>
      <p:sp>
        <p:nvSpPr>
          <p:cNvPr id="3" name="Text Placeholder 2">
            <a:extLst>
              <a:ext uri="{FF2B5EF4-FFF2-40B4-BE49-F238E27FC236}">
                <a16:creationId xmlns:a16="http://schemas.microsoft.com/office/drawing/2014/main" id="{6320A185-557A-33FA-6E94-571A2C3CAD91}"/>
              </a:ext>
            </a:extLst>
          </p:cNvPr>
          <p:cNvSpPr>
            <a:spLocks noGrp="1"/>
          </p:cNvSpPr>
          <p:nvPr>
            <p:ph type="body" idx="1"/>
          </p:nvPr>
        </p:nvSpPr>
        <p:spPr>
          <a:xfrm>
            <a:off x="102224" y="771525"/>
            <a:ext cx="8946526" cy="3903050"/>
          </a:xfrm>
        </p:spPr>
        <p:txBody>
          <a:bodyPr/>
          <a:lstStyle/>
          <a:p>
            <a:pPr marL="127000" indent="0" algn="l">
              <a:buNone/>
            </a:pPr>
            <a:r>
              <a:rPr lang="en-GB" sz="1600" b="1" dirty="0">
                <a:solidFill>
                  <a:srgbClr val="0D0D0D"/>
                </a:solidFill>
                <a:latin typeface="+mn-lt"/>
              </a:rPr>
              <a:t>2</a:t>
            </a:r>
            <a:r>
              <a:rPr lang="en-GB" sz="1600" b="1" i="0" dirty="0">
                <a:solidFill>
                  <a:srgbClr val="0D0D0D"/>
                </a:solidFill>
                <a:effectLst/>
                <a:latin typeface="+mn-lt"/>
              </a:rPr>
              <a:t>.Access to Markets:</a:t>
            </a:r>
            <a:endParaRPr lang="en-GB" sz="1600" b="0" i="0" dirty="0">
              <a:solidFill>
                <a:srgbClr val="0D0D0D"/>
              </a:solidFill>
              <a:effectLst/>
              <a:latin typeface="+mn-lt"/>
            </a:endParaRPr>
          </a:p>
          <a:p>
            <a:pPr marL="742950" lvl="1" indent="-285750"/>
            <a:r>
              <a:rPr lang="en-GB" b="1" i="0" dirty="0">
                <a:solidFill>
                  <a:srgbClr val="0D0D0D"/>
                </a:solidFill>
                <a:effectLst/>
                <a:latin typeface="+mn-lt"/>
              </a:rPr>
              <a:t>Transportation Infrastructure:</a:t>
            </a:r>
            <a:r>
              <a:rPr lang="en-GB" b="0" i="0" dirty="0">
                <a:solidFill>
                  <a:srgbClr val="0D0D0D"/>
                </a:solidFill>
                <a:effectLst/>
                <a:latin typeface="+mn-lt"/>
              </a:rPr>
              <a:t> Developing and maintaining roads, bridges, and ports improves the transportation of agricultural goods to markets, reducing transportation costs and time. The focus should not only be on upgrades and development, maintenance plays a crucial role in the process.</a:t>
            </a:r>
          </a:p>
          <a:p>
            <a:pPr marL="742950" lvl="1" indent="-285750"/>
            <a:r>
              <a:rPr lang="en-GB" b="1" i="0" dirty="0">
                <a:solidFill>
                  <a:srgbClr val="0D0D0D"/>
                </a:solidFill>
                <a:effectLst/>
                <a:latin typeface="+mn-lt"/>
              </a:rPr>
              <a:t>Market Information Systems:</a:t>
            </a:r>
            <a:r>
              <a:rPr lang="en-GB" b="0" i="0" dirty="0">
                <a:solidFill>
                  <a:srgbClr val="0D0D0D"/>
                </a:solidFill>
                <a:effectLst/>
                <a:latin typeface="+mn-lt"/>
              </a:rPr>
              <a:t> Investing in systems that provide real-time market information helps farmers make informed decisions about what and when to produce and sell. The farmer of today on a daily basis must make informed decisions based on sound business principles in order to ensure sustainability. </a:t>
            </a:r>
          </a:p>
          <a:p>
            <a:pPr marL="127000" indent="0" algn="l">
              <a:buNone/>
            </a:pPr>
            <a:endParaRPr lang="en-GB" sz="1600" b="1" dirty="0">
              <a:solidFill>
                <a:srgbClr val="0D0D0D"/>
              </a:solidFill>
              <a:latin typeface="+mn-lt"/>
            </a:endParaRPr>
          </a:p>
          <a:p>
            <a:pPr marL="127000" indent="0" algn="l">
              <a:buNone/>
            </a:pPr>
            <a:r>
              <a:rPr lang="en-GB" sz="1600" b="1" dirty="0">
                <a:solidFill>
                  <a:srgbClr val="0D0D0D"/>
                </a:solidFill>
                <a:latin typeface="+mn-lt"/>
              </a:rPr>
              <a:t>3</a:t>
            </a:r>
            <a:r>
              <a:rPr lang="en-GB" sz="1600" b="1" i="0" dirty="0">
                <a:solidFill>
                  <a:srgbClr val="0D0D0D"/>
                </a:solidFill>
                <a:effectLst/>
                <a:latin typeface="+mn-lt"/>
              </a:rPr>
              <a:t>.Water Management:</a:t>
            </a:r>
            <a:endParaRPr lang="en-GB" sz="1600" b="0" i="0" dirty="0">
              <a:solidFill>
                <a:srgbClr val="0D0D0D"/>
              </a:solidFill>
              <a:effectLst/>
              <a:latin typeface="+mn-lt"/>
            </a:endParaRPr>
          </a:p>
          <a:p>
            <a:pPr marL="742950" lvl="1" indent="-285750"/>
            <a:r>
              <a:rPr lang="en-GB" b="1" i="0" dirty="0">
                <a:solidFill>
                  <a:srgbClr val="0D0D0D"/>
                </a:solidFill>
                <a:effectLst/>
                <a:latin typeface="+mn-lt"/>
              </a:rPr>
              <a:t>Irrigation Infrastructure:</a:t>
            </a:r>
            <a:r>
              <a:rPr lang="en-GB" b="0" i="0" dirty="0">
                <a:solidFill>
                  <a:srgbClr val="0D0D0D"/>
                </a:solidFill>
                <a:effectLst/>
                <a:latin typeface="+mn-lt"/>
              </a:rPr>
              <a:t> Upgrading irrigation systems such as drip irrigation and sprinkler systems can help conserve water and improve crop yields. 6x multiplier.</a:t>
            </a:r>
          </a:p>
          <a:p>
            <a:pPr marL="742950" lvl="1" indent="-285750"/>
            <a:r>
              <a:rPr lang="en-GB" b="1" i="0" dirty="0">
                <a:solidFill>
                  <a:srgbClr val="0D0D0D"/>
                </a:solidFill>
                <a:effectLst/>
                <a:latin typeface="+mn-lt"/>
              </a:rPr>
              <a:t>Water Storage Facilities:</a:t>
            </a:r>
            <a:r>
              <a:rPr lang="en-GB" b="0" i="0" dirty="0">
                <a:solidFill>
                  <a:srgbClr val="0D0D0D"/>
                </a:solidFill>
                <a:effectLst/>
                <a:latin typeface="+mn-lt"/>
              </a:rPr>
              <a:t> Constructing reservoirs and dams helps to mitigate the impacts of drought and ensure a reliable water supply for agriculture.</a:t>
            </a:r>
          </a:p>
          <a:p>
            <a:pPr marL="127000" indent="0">
              <a:buNone/>
            </a:pPr>
            <a:endParaRPr lang="en-ZA" sz="1600" dirty="0">
              <a:latin typeface="+mn-lt"/>
            </a:endParaRPr>
          </a:p>
        </p:txBody>
      </p:sp>
      <p:sp>
        <p:nvSpPr>
          <p:cNvPr id="6" name="Title 1">
            <a:extLst>
              <a:ext uri="{FF2B5EF4-FFF2-40B4-BE49-F238E27FC236}">
                <a16:creationId xmlns:a16="http://schemas.microsoft.com/office/drawing/2014/main" id="{A1C76674-86C8-557B-BCF1-4035A1972FD7}"/>
              </a:ext>
            </a:extLst>
          </p:cNvPr>
          <p:cNvSpPr txBox="1">
            <a:spLocks/>
          </p:cNvSpPr>
          <p:nvPr/>
        </p:nvSpPr>
        <p:spPr>
          <a:xfrm>
            <a:off x="254624" y="-38725"/>
            <a:ext cx="7955925" cy="6870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600"/>
              <a:buFont typeface="Roboto Medium"/>
              <a:buNone/>
              <a:defRPr sz="3600" b="1" i="0" u="none" strike="noStrike" cap="none">
                <a:solidFill>
                  <a:srgbClr val="0A4222"/>
                </a:solidFill>
                <a:latin typeface="Roboto"/>
                <a:ea typeface="Roboto"/>
                <a:cs typeface="Roboto"/>
                <a:sym typeface="Roboto"/>
              </a:defRPr>
            </a:lvl1pPr>
            <a:lvl2pPr marR="0" lvl="1"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2pPr>
            <a:lvl3pPr marR="0" lvl="2"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3pPr>
            <a:lvl4pPr marR="0" lvl="3"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4pPr>
            <a:lvl5pPr marR="0" lvl="4"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5pPr>
            <a:lvl6pPr marR="0" lvl="5"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6pPr>
            <a:lvl7pPr marR="0" lvl="6"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7pPr>
            <a:lvl8pPr marR="0" lvl="7"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8pPr>
            <a:lvl9pPr marR="0" lvl="8"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9pPr>
          </a:lstStyle>
          <a:p>
            <a:r>
              <a:rPr lang="en-ZA" altLang="en-US" sz="2400" i="1" dirty="0">
                <a:latin typeface="Franklin Gothic Medium" panose="020B0603020102020204" pitchFamily="34" charset="0"/>
              </a:rPr>
              <a:t>Topic: Investment in agricultural infrastructure and technology to improve competitiveness</a:t>
            </a:r>
            <a:endParaRPr lang="en-ZA" sz="2400" dirty="0"/>
          </a:p>
        </p:txBody>
      </p:sp>
    </p:spTree>
    <p:extLst>
      <p:ext uri="{BB962C8B-B14F-4D97-AF65-F5344CB8AC3E}">
        <p14:creationId xmlns:p14="http://schemas.microsoft.com/office/powerpoint/2010/main" val="1296814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57CAC-4E0F-CC54-5224-734CF0E1B8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3448FE-D588-F2BF-568E-D106BF80C2FD}"/>
              </a:ext>
            </a:extLst>
          </p:cNvPr>
          <p:cNvSpPr>
            <a:spLocks noGrp="1"/>
          </p:cNvSpPr>
          <p:nvPr>
            <p:ph type="title"/>
          </p:nvPr>
        </p:nvSpPr>
        <p:spPr/>
        <p:txBody>
          <a:bodyPr/>
          <a:lstStyle/>
          <a:p>
            <a:br>
              <a:rPr lang="en-ZA" altLang="en-US" sz="2400" i="1" dirty="0">
                <a:latin typeface="Franklin Gothic Medium" panose="020B0603020102020204" pitchFamily="34" charset="0"/>
              </a:rPr>
            </a:br>
            <a:endParaRPr lang="en-ZA" sz="2400" dirty="0"/>
          </a:p>
        </p:txBody>
      </p:sp>
      <p:sp>
        <p:nvSpPr>
          <p:cNvPr id="3" name="Text Placeholder 2">
            <a:extLst>
              <a:ext uri="{FF2B5EF4-FFF2-40B4-BE49-F238E27FC236}">
                <a16:creationId xmlns:a16="http://schemas.microsoft.com/office/drawing/2014/main" id="{30C5DBE2-BE07-74BA-7F98-8D3613997F2A}"/>
              </a:ext>
            </a:extLst>
          </p:cNvPr>
          <p:cNvSpPr>
            <a:spLocks noGrp="1"/>
          </p:cNvSpPr>
          <p:nvPr>
            <p:ph type="body" idx="1"/>
          </p:nvPr>
        </p:nvSpPr>
        <p:spPr>
          <a:xfrm>
            <a:off x="98737" y="894725"/>
            <a:ext cx="8946526" cy="3903050"/>
          </a:xfrm>
        </p:spPr>
        <p:txBody>
          <a:bodyPr/>
          <a:lstStyle/>
          <a:p>
            <a:pPr marL="127000" indent="0" algn="l">
              <a:buNone/>
            </a:pPr>
            <a:r>
              <a:rPr lang="en-GB" sz="1600" b="1" dirty="0">
                <a:solidFill>
                  <a:srgbClr val="0D0D0D"/>
                </a:solidFill>
                <a:latin typeface="+mn-lt"/>
              </a:rPr>
              <a:t>4</a:t>
            </a:r>
            <a:r>
              <a:rPr lang="en-GB" sz="1600" b="1" i="0" dirty="0">
                <a:solidFill>
                  <a:srgbClr val="0D0D0D"/>
                </a:solidFill>
                <a:effectLst/>
                <a:latin typeface="+mn-lt"/>
              </a:rPr>
              <a:t>.Research and Development:</a:t>
            </a:r>
            <a:endParaRPr lang="en-GB" sz="1600" b="0" i="0" dirty="0">
              <a:solidFill>
                <a:srgbClr val="0D0D0D"/>
              </a:solidFill>
              <a:effectLst/>
              <a:latin typeface="+mn-lt"/>
            </a:endParaRPr>
          </a:p>
          <a:p>
            <a:pPr marL="742950" lvl="1" indent="-285750"/>
            <a:r>
              <a:rPr lang="en-GB" b="1" i="0" dirty="0">
                <a:solidFill>
                  <a:srgbClr val="0D0D0D"/>
                </a:solidFill>
                <a:effectLst/>
                <a:latin typeface="+mn-lt"/>
              </a:rPr>
              <a:t>Innovation Centres:</a:t>
            </a:r>
            <a:r>
              <a:rPr lang="en-GB" b="0" i="0" dirty="0">
                <a:solidFill>
                  <a:srgbClr val="0D0D0D"/>
                </a:solidFill>
                <a:effectLst/>
                <a:latin typeface="+mn-lt"/>
              </a:rPr>
              <a:t> </a:t>
            </a:r>
            <a:r>
              <a:rPr lang="en-US" dirty="0">
                <a:solidFill>
                  <a:schemeClr val="tx1"/>
                </a:solidFill>
                <a:latin typeface="+mn-lt"/>
              </a:rPr>
              <a:t>New technology needs to be developed and trialed locally by reputable research institutions to commercialize with confidence. </a:t>
            </a:r>
            <a:r>
              <a:rPr lang="en-US" dirty="0">
                <a:solidFill>
                  <a:schemeClr val="tx1"/>
                </a:solidFill>
              </a:rPr>
              <a:t>The FS has top </a:t>
            </a:r>
            <a:r>
              <a:rPr lang="en-US" b="1" dirty="0">
                <a:solidFill>
                  <a:schemeClr val="tx1"/>
                </a:solidFill>
              </a:rPr>
              <a:t>research institutions</a:t>
            </a:r>
            <a:r>
              <a:rPr lang="en-US" dirty="0">
                <a:solidFill>
                  <a:schemeClr val="tx1"/>
                </a:solidFill>
              </a:rPr>
              <a:t>: UFS, CUT  </a:t>
            </a:r>
          </a:p>
          <a:p>
            <a:pPr marL="742950" lvl="1" indent="-285750">
              <a:buFont typeface="Arial" panose="020B0604020202020204" pitchFamily="34" charset="0"/>
              <a:buChar char="•"/>
            </a:pPr>
            <a:r>
              <a:rPr lang="en-US" dirty="0">
                <a:solidFill>
                  <a:schemeClr val="tx1"/>
                </a:solidFill>
              </a:rPr>
              <a:t>Projects FSA involved in: Energy farming; Biomass to gas, Waste to energy, irrigation efficiency, climate change adaptation, Just transition etc.</a:t>
            </a:r>
          </a:p>
          <a:p>
            <a:pPr marL="742950" lvl="1" indent="-285750"/>
            <a:r>
              <a:rPr lang="en-GB" b="1" i="0" dirty="0">
                <a:solidFill>
                  <a:schemeClr val="tx1"/>
                </a:solidFill>
                <a:effectLst/>
                <a:latin typeface="+mn-lt"/>
              </a:rPr>
              <a:t>Training Programs:</a:t>
            </a:r>
            <a:r>
              <a:rPr lang="en-GB" b="0" i="0" dirty="0">
                <a:solidFill>
                  <a:schemeClr val="tx1"/>
                </a:solidFill>
                <a:effectLst/>
                <a:latin typeface="+mn-lt"/>
              </a:rPr>
              <a:t> </a:t>
            </a:r>
            <a:r>
              <a:rPr lang="en-US" dirty="0">
                <a:solidFill>
                  <a:schemeClr val="tx1"/>
                </a:solidFill>
                <a:latin typeface="+mn-lt"/>
              </a:rPr>
              <a:t>Applied </a:t>
            </a:r>
            <a:r>
              <a:rPr lang="en-US" b="1" dirty="0">
                <a:solidFill>
                  <a:schemeClr val="tx1"/>
                </a:solidFill>
                <a:latin typeface="+mn-lt"/>
              </a:rPr>
              <a:t>TRAINING </a:t>
            </a:r>
            <a:r>
              <a:rPr lang="en-US" dirty="0">
                <a:solidFill>
                  <a:schemeClr val="tx1"/>
                </a:solidFill>
                <a:latin typeface="+mn-lt"/>
              </a:rPr>
              <a:t>in new ag. tech. is also critical – Bfn has UFS, CUT Motheo TVET College (Climate smart Agri), Glen agricultural College and various private colleges; i3A, Peritum Agric Institute, </a:t>
            </a:r>
            <a:r>
              <a:rPr lang="en-US" i="1" dirty="0">
                <a:solidFill>
                  <a:schemeClr val="tx1"/>
                </a:solidFill>
                <a:latin typeface="+mn-lt"/>
              </a:rPr>
              <a:t>Vrystaat Landbou College, etc. producing many</a:t>
            </a:r>
            <a:r>
              <a:rPr lang="en-US" b="1" i="1" u="sng" dirty="0">
                <a:solidFill>
                  <a:schemeClr val="tx1"/>
                </a:solidFill>
                <a:latin typeface="+mn-lt"/>
              </a:rPr>
              <a:t> unemployed graduates</a:t>
            </a:r>
          </a:p>
          <a:p>
            <a:pPr marL="742950" lvl="1" indent="-285750">
              <a:buFont typeface="Arial" panose="020B0604020202020204" pitchFamily="34" charset="0"/>
              <a:buChar char="•"/>
            </a:pPr>
            <a:r>
              <a:rPr lang="en-US" dirty="0">
                <a:solidFill>
                  <a:schemeClr val="tx1"/>
                </a:solidFill>
                <a:latin typeface="+mn-lt"/>
              </a:rPr>
              <a:t>Glen College has 4600ha at their disposal inc. 40ha irrigation rights that needs investment to offer students practical farming training in lates methods &amp; tech.   </a:t>
            </a:r>
          </a:p>
          <a:p>
            <a:pPr marL="457200" lvl="1" indent="0">
              <a:buNone/>
            </a:pPr>
            <a:endParaRPr lang="en-US" b="1" i="1" u="sng" dirty="0">
              <a:solidFill>
                <a:schemeClr val="tx1"/>
              </a:solidFill>
              <a:latin typeface="+mn-lt"/>
            </a:endParaRPr>
          </a:p>
        </p:txBody>
      </p:sp>
      <p:sp>
        <p:nvSpPr>
          <p:cNvPr id="4" name="Title 1">
            <a:extLst>
              <a:ext uri="{FF2B5EF4-FFF2-40B4-BE49-F238E27FC236}">
                <a16:creationId xmlns:a16="http://schemas.microsoft.com/office/drawing/2014/main" id="{D43BEBF6-8FF9-859B-AA3D-E3AB942A88BC}"/>
              </a:ext>
            </a:extLst>
          </p:cNvPr>
          <p:cNvSpPr txBox="1">
            <a:spLocks/>
          </p:cNvSpPr>
          <p:nvPr/>
        </p:nvSpPr>
        <p:spPr>
          <a:xfrm>
            <a:off x="217148" y="-38725"/>
            <a:ext cx="7955925" cy="6870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600"/>
              <a:buFont typeface="Roboto Medium"/>
              <a:buNone/>
              <a:defRPr sz="3600" b="1" i="0" u="none" strike="noStrike" cap="none">
                <a:solidFill>
                  <a:srgbClr val="0A4222"/>
                </a:solidFill>
                <a:latin typeface="Roboto"/>
                <a:ea typeface="Roboto"/>
                <a:cs typeface="Roboto"/>
                <a:sym typeface="Roboto"/>
              </a:defRPr>
            </a:lvl1pPr>
            <a:lvl2pPr marR="0" lvl="1"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2pPr>
            <a:lvl3pPr marR="0" lvl="2"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3pPr>
            <a:lvl4pPr marR="0" lvl="3"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4pPr>
            <a:lvl5pPr marR="0" lvl="4"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5pPr>
            <a:lvl6pPr marR="0" lvl="5"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6pPr>
            <a:lvl7pPr marR="0" lvl="6"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7pPr>
            <a:lvl8pPr marR="0" lvl="7"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8pPr>
            <a:lvl9pPr marR="0" lvl="8"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9pPr>
          </a:lstStyle>
          <a:p>
            <a:r>
              <a:rPr lang="en-ZA" altLang="en-US" sz="2400" i="1" dirty="0">
                <a:latin typeface="Franklin Gothic Medium" panose="020B0603020102020204" pitchFamily="34" charset="0"/>
              </a:rPr>
              <a:t>Topic: Investment in agricultural infrastructure and technology to improve competitiveness</a:t>
            </a:r>
            <a:endParaRPr lang="en-ZA" sz="2400" dirty="0"/>
          </a:p>
        </p:txBody>
      </p:sp>
    </p:spTree>
    <p:extLst>
      <p:ext uri="{BB962C8B-B14F-4D97-AF65-F5344CB8AC3E}">
        <p14:creationId xmlns:p14="http://schemas.microsoft.com/office/powerpoint/2010/main" val="437135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40C4F-5620-A1C2-4180-FD0FCE2427D2}"/>
              </a:ext>
            </a:extLst>
          </p:cNvPr>
          <p:cNvSpPr>
            <a:spLocks noGrp="1"/>
          </p:cNvSpPr>
          <p:nvPr>
            <p:ph type="title"/>
          </p:nvPr>
        </p:nvSpPr>
        <p:spPr>
          <a:xfrm>
            <a:off x="404715" y="19028"/>
            <a:ext cx="7886700" cy="994172"/>
          </a:xfrm>
        </p:spPr>
        <p:txBody>
          <a:bodyPr/>
          <a:lstStyle/>
          <a:p>
            <a:r>
              <a:rPr lang="en-US" dirty="0"/>
              <a:t>Potential </a:t>
            </a:r>
            <a:r>
              <a:rPr lang="en-US" dirty="0" err="1"/>
              <a:t>Agro</a:t>
            </a:r>
            <a:r>
              <a:rPr lang="en-US" dirty="0"/>
              <a:t>-Processing HUB east of Bfn:</a:t>
            </a:r>
            <a:endParaRPr lang="en-ZA" dirty="0"/>
          </a:p>
        </p:txBody>
      </p:sp>
      <p:sp>
        <p:nvSpPr>
          <p:cNvPr id="3" name="Content Placeholder 2">
            <a:extLst>
              <a:ext uri="{FF2B5EF4-FFF2-40B4-BE49-F238E27FC236}">
                <a16:creationId xmlns:a16="http://schemas.microsoft.com/office/drawing/2014/main" id="{E709D253-16D4-EEBF-A793-D38CFDAB8B85}"/>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0B0BFB1D-ACEE-50E3-10C4-2C8CEC0CA104}"/>
              </a:ext>
            </a:extLst>
          </p:cNvPr>
          <p:cNvPicPr>
            <a:picLocks noChangeAspect="1"/>
          </p:cNvPicPr>
          <p:nvPr/>
        </p:nvPicPr>
        <p:blipFill>
          <a:blip r:embed="rId2"/>
          <a:stretch>
            <a:fillRect/>
          </a:stretch>
        </p:blipFill>
        <p:spPr>
          <a:xfrm>
            <a:off x="0" y="770930"/>
            <a:ext cx="9144000" cy="4353543"/>
          </a:xfrm>
          <a:prstGeom prst="rect">
            <a:avLst/>
          </a:prstGeom>
        </p:spPr>
      </p:pic>
      <p:sp>
        <p:nvSpPr>
          <p:cNvPr id="6" name="TextBox 5">
            <a:extLst>
              <a:ext uri="{FF2B5EF4-FFF2-40B4-BE49-F238E27FC236}">
                <a16:creationId xmlns:a16="http://schemas.microsoft.com/office/drawing/2014/main" id="{1C63B7E7-78D5-369C-FF0F-2A694BC1E8DF}"/>
              </a:ext>
            </a:extLst>
          </p:cNvPr>
          <p:cNvSpPr txBox="1"/>
          <p:nvPr/>
        </p:nvSpPr>
        <p:spPr>
          <a:xfrm>
            <a:off x="7134132" y="1297101"/>
            <a:ext cx="1484768" cy="490262"/>
          </a:xfrm>
          <a:prstGeom prst="rect">
            <a:avLst/>
          </a:prstGeom>
          <a:noFill/>
        </p:spPr>
        <p:txBody>
          <a:bodyPr wrap="square" rtlCol="0">
            <a:spAutoFit/>
          </a:bodyPr>
          <a:lstStyle/>
          <a:p>
            <a:pPr algn="ctr">
              <a:lnSpc>
                <a:spcPts val="1500"/>
              </a:lnSpc>
            </a:pPr>
            <a:r>
              <a:rPr lang="en-US" sz="2100" b="1" dirty="0">
                <a:solidFill>
                  <a:schemeClr val="bg1"/>
                </a:solidFill>
                <a:effectLst>
                  <a:outerShdw blurRad="38100" dist="38100" dir="2700000" algn="tl">
                    <a:srgbClr val="000000">
                      <a:alpha val="43137"/>
                    </a:srgbClr>
                  </a:outerShdw>
                </a:effectLst>
              </a:rPr>
              <a:t>AIRPORT HUB</a:t>
            </a:r>
            <a:endParaRPr lang="en-ZA" sz="2100" b="1" dirty="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1C9AC2B7-620D-1387-13C1-747F0C890EF2}"/>
              </a:ext>
            </a:extLst>
          </p:cNvPr>
          <p:cNvSpPr txBox="1"/>
          <p:nvPr/>
        </p:nvSpPr>
        <p:spPr>
          <a:xfrm>
            <a:off x="1653852" y="3000970"/>
            <a:ext cx="1139501" cy="673902"/>
          </a:xfrm>
          <a:prstGeom prst="rect">
            <a:avLst/>
          </a:prstGeom>
          <a:noFill/>
        </p:spPr>
        <p:txBody>
          <a:bodyPr wrap="square" rtlCol="0">
            <a:spAutoFit/>
          </a:bodyPr>
          <a:lstStyle/>
          <a:p>
            <a:pPr>
              <a:lnSpc>
                <a:spcPts val="1500"/>
              </a:lnSpc>
            </a:pPr>
            <a:r>
              <a:rPr lang="en-US" sz="1800" b="1" dirty="0">
                <a:solidFill>
                  <a:schemeClr val="bg1"/>
                </a:solidFill>
                <a:effectLst>
                  <a:outerShdw blurRad="38100" dist="38100" dir="2700000" algn="tl">
                    <a:srgbClr val="000000">
                      <a:alpha val="43137"/>
                    </a:srgbClr>
                  </a:outerShdw>
                </a:effectLst>
              </a:rPr>
              <a:t>Fresh Produce Market</a:t>
            </a:r>
            <a:endParaRPr lang="en-ZA" sz="1800" b="1" dirty="0">
              <a:solidFill>
                <a:schemeClr val="bg1"/>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97D7DD31-DF46-B702-E061-74C1F67F7D5D}"/>
              </a:ext>
            </a:extLst>
          </p:cNvPr>
          <p:cNvSpPr txBox="1"/>
          <p:nvPr/>
        </p:nvSpPr>
        <p:spPr>
          <a:xfrm>
            <a:off x="2062067" y="2341055"/>
            <a:ext cx="1139501" cy="289182"/>
          </a:xfrm>
          <a:prstGeom prst="rect">
            <a:avLst/>
          </a:prstGeom>
          <a:noFill/>
        </p:spPr>
        <p:txBody>
          <a:bodyPr wrap="square" rtlCol="0">
            <a:spAutoFit/>
          </a:bodyPr>
          <a:lstStyle/>
          <a:p>
            <a:pPr>
              <a:lnSpc>
                <a:spcPts val="1500"/>
              </a:lnSpc>
            </a:pPr>
            <a:r>
              <a:rPr lang="en-US" sz="1800" b="1" dirty="0">
                <a:solidFill>
                  <a:schemeClr val="bg1"/>
                </a:solidFill>
                <a:effectLst>
                  <a:outerShdw blurRad="38100" dist="38100" dir="2700000" algn="tl">
                    <a:srgbClr val="000000">
                      <a:alpha val="43137"/>
                    </a:srgbClr>
                  </a:outerShdw>
                </a:effectLst>
              </a:rPr>
              <a:t>Abattoir</a:t>
            </a:r>
            <a:endParaRPr lang="en-ZA" sz="1800" b="1" dirty="0">
              <a:solidFill>
                <a:schemeClr val="bg1"/>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AAE7145C-062E-913E-958B-A3F5FF8AFB75}"/>
              </a:ext>
            </a:extLst>
          </p:cNvPr>
          <p:cNvSpPr txBox="1"/>
          <p:nvPr/>
        </p:nvSpPr>
        <p:spPr>
          <a:xfrm>
            <a:off x="3638941" y="3274116"/>
            <a:ext cx="1139501" cy="673902"/>
          </a:xfrm>
          <a:prstGeom prst="rect">
            <a:avLst/>
          </a:prstGeom>
          <a:noFill/>
        </p:spPr>
        <p:txBody>
          <a:bodyPr wrap="square" rtlCol="0">
            <a:spAutoFit/>
          </a:bodyPr>
          <a:lstStyle/>
          <a:p>
            <a:pPr>
              <a:lnSpc>
                <a:spcPts val="1500"/>
              </a:lnSpc>
            </a:pPr>
            <a:r>
              <a:rPr lang="en-US" sz="1800" b="1" dirty="0">
                <a:solidFill>
                  <a:schemeClr val="accent6"/>
                </a:solidFill>
                <a:effectLst>
                  <a:outerShdw blurRad="38100" dist="38100" dir="2700000" algn="tl">
                    <a:srgbClr val="000000">
                      <a:alpha val="43137"/>
                    </a:srgbClr>
                  </a:outerShdw>
                </a:effectLst>
              </a:rPr>
              <a:t>8ha State Nursery</a:t>
            </a:r>
            <a:endParaRPr lang="en-ZA" sz="1800" b="1" dirty="0">
              <a:solidFill>
                <a:schemeClr val="accent6"/>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15FE06E6-7B57-DD6B-685F-BC3E13348726}"/>
              </a:ext>
            </a:extLst>
          </p:cNvPr>
          <p:cNvSpPr txBox="1"/>
          <p:nvPr/>
        </p:nvSpPr>
        <p:spPr>
          <a:xfrm>
            <a:off x="1433237" y="1395974"/>
            <a:ext cx="1850961" cy="1058623"/>
          </a:xfrm>
          <a:prstGeom prst="rect">
            <a:avLst/>
          </a:prstGeom>
          <a:noFill/>
        </p:spPr>
        <p:txBody>
          <a:bodyPr wrap="square" rtlCol="0">
            <a:spAutoFit/>
          </a:bodyPr>
          <a:lstStyle/>
          <a:p>
            <a:pPr>
              <a:lnSpc>
                <a:spcPts val="1500"/>
              </a:lnSpc>
            </a:pPr>
            <a:r>
              <a:rPr lang="en-US" sz="1800" b="1" i="1" dirty="0">
                <a:solidFill>
                  <a:srgbClr val="FFFF00"/>
                </a:solidFill>
                <a:effectLst>
                  <a:outerShdw blurRad="38100" dist="38100" dir="2700000" algn="tl">
                    <a:srgbClr val="000000">
                      <a:alpha val="43137"/>
                    </a:srgbClr>
                  </a:outerShdw>
                </a:effectLst>
              </a:rPr>
              <a:t>Transnet vocation school empty  &amp; 20+ha vacant land</a:t>
            </a:r>
            <a:endParaRPr lang="en-ZA" sz="1800" b="1" i="1" dirty="0">
              <a:solidFill>
                <a:srgbClr val="FFFF00"/>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439FA5FF-F619-EBBC-20AC-F7F46D7D4920}"/>
              </a:ext>
            </a:extLst>
          </p:cNvPr>
          <p:cNvSpPr txBox="1"/>
          <p:nvPr/>
        </p:nvSpPr>
        <p:spPr>
          <a:xfrm>
            <a:off x="6978714" y="4027066"/>
            <a:ext cx="1850961" cy="866263"/>
          </a:xfrm>
          <a:prstGeom prst="rect">
            <a:avLst/>
          </a:prstGeom>
          <a:noFill/>
        </p:spPr>
        <p:txBody>
          <a:bodyPr wrap="square" rtlCol="0">
            <a:spAutoFit/>
          </a:bodyPr>
          <a:lstStyle/>
          <a:p>
            <a:pPr>
              <a:lnSpc>
                <a:spcPts val="1500"/>
              </a:lnSpc>
            </a:pPr>
            <a:r>
              <a:rPr lang="en-US" sz="1800" b="1" i="1" dirty="0">
                <a:solidFill>
                  <a:srgbClr val="FFFF00"/>
                </a:solidFill>
                <a:effectLst>
                  <a:outerShdw blurRad="38100" dist="38100" dir="2700000" algn="tl">
                    <a:srgbClr val="000000">
                      <a:alpha val="43137"/>
                    </a:srgbClr>
                  </a:outerShdw>
                </a:effectLst>
              </a:rPr>
              <a:t>250+ha vacant land beyond waste water treatment plant </a:t>
            </a:r>
            <a:endParaRPr lang="en-ZA" sz="1800" b="1" i="1" dirty="0">
              <a:solidFill>
                <a:srgbClr val="FFFF00"/>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4A977D7E-8DCB-2C65-4EA1-6BDA57C95110}"/>
              </a:ext>
            </a:extLst>
          </p:cNvPr>
          <p:cNvPicPr>
            <a:picLocks noChangeAspect="1"/>
          </p:cNvPicPr>
          <p:nvPr/>
        </p:nvPicPr>
        <p:blipFill>
          <a:blip r:embed="rId3"/>
          <a:stretch>
            <a:fillRect/>
          </a:stretch>
        </p:blipFill>
        <p:spPr>
          <a:xfrm>
            <a:off x="8386763" y="70246"/>
            <a:ext cx="677763" cy="683698"/>
          </a:xfrm>
          <a:prstGeom prst="rect">
            <a:avLst/>
          </a:prstGeom>
        </p:spPr>
      </p:pic>
    </p:spTree>
    <p:extLst>
      <p:ext uri="{BB962C8B-B14F-4D97-AF65-F5344CB8AC3E}">
        <p14:creationId xmlns:p14="http://schemas.microsoft.com/office/powerpoint/2010/main" val="298317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EAC8D-6674-2ABE-C065-916E343DF3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2F1028-F7D7-577A-5CBE-E253D6F17027}"/>
              </a:ext>
            </a:extLst>
          </p:cNvPr>
          <p:cNvSpPr>
            <a:spLocks noGrp="1"/>
          </p:cNvSpPr>
          <p:nvPr>
            <p:ph type="title"/>
          </p:nvPr>
        </p:nvSpPr>
        <p:spPr/>
        <p:txBody>
          <a:bodyPr/>
          <a:lstStyle/>
          <a:p>
            <a:br>
              <a:rPr lang="en-ZA" altLang="en-US" sz="2400" i="1" dirty="0">
                <a:latin typeface="Franklin Gothic Medium" panose="020B0603020102020204" pitchFamily="34" charset="0"/>
              </a:rPr>
            </a:br>
            <a:endParaRPr lang="en-ZA" sz="2400" dirty="0"/>
          </a:p>
        </p:txBody>
      </p:sp>
      <p:sp>
        <p:nvSpPr>
          <p:cNvPr id="3" name="Text Placeholder 2">
            <a:extLst>
              <a:ext uri="{FF2B5EF4-FFF2-40B4-BE49-F238E27FC236}">
                <a16:creationId xmlns:a16="http://schemas.microsoft.com/office/drawing/2014/main" id="{9C475237-EF27-F6AC-7314-A90A7B233D13}"/>
              </a:ext>
            </a:extLst>
          </p:cNvPr>
          <p:cNvSpPr>
            <a:spLocks noGrp="1"/>
          </p:cNvSpPr>
          <p:nvPr>
            <p:ph type="body" idx="1"/>
          </p:nvPr>
        </p:nvSpPr>
        <p:spPr>
          <a:xfrm>
            <a:off x="98737" y="620225"/>
            <a:ext cx="8946526" cy="3903050"/>
          </a:xfrm>
        </p:spPr>
        <p:txBody>
          <a:bodyPr/>
          <a:lstStyle/>
          <a:p>
            <a:pPr marL="127000" indent="0" algn="l">
              <a:buNone/>
            </a:pPr>
            <a:r>
              <a:rPr lang="en-GB" sz="1600" b="1" dirty="0">
                <a:solidFill>
                  <a:srgbClr val="0D0D0D"/>
                </a:solidFill>
                <a:latin typeface="+mn-lt"/>
              </a:rPr>
              <a:t>5</a:t>
            </a:r>
            <a:r>
              <a:rPr lang="en-GB" sz="1600" b="1" i="0" dirty="0">
                <a:solidFill>
                  <a:srgbClr val="0D0D0D"/>
                </a:solidFill>
                <a:effectLst/>
                <a:latin typeface="+mn-lt"/>
              </a:rPr>
              <a:t>.Digital Agriculture:</a:t>
            </a:r>
            <a:endParaRPr lang="en-GB" sz="1600" b="0" i="0" dirty="0">
              <a:solidFill>
                <a:srgbClr val="0D0D0D"/>
              </a:solidFill>
              <a:effectLst/>
              <a:latin typeface="+mn-lt"/>
            </a:endParaRPr>
          </a:p>
          <a:p>
            <a:pPr marL="742950" lvl="1" indent="-285750"/>
            <a:r>
              <a:rPr lang="en-GB" b="1" i="0" dirty="0">
                <a:solidFill>
                  <a:srgbClr val="0D0D0D"/>
                </a:solidFill>
                <a:effectLst/>
                <a:latin typeface="+mn-lt"/>
              </a:rPr>
              <a:t>Farm Management Software:</a:t>
            </a:r>
            <a:r>
              <a:rPr lang="en-GB" b="0" i="0" dirty="0">
                <a:solidFill>
                  <a:srgbClr val="0D0D0D"/>
                </a:solidFill>
                <a:effectLst/>
                <a:latin typeface="+mn-lt"/>
              </a:rPr>
              <a:t> Implementing digital tools and software for farm management, data analytics and decision support systems increases efficiency and productivity. </a:t>
            </a:r>
          </a:p>
          <a:p>
            <a:pPr marL="742950" lvl="1" indent="-285750"/>
            <a:r>
              <a:rPr lang="en-GB" b="1" dirty="0">
                <a:solidFill>
                  <a:srgbClr val="0D0D0D"/>
                </a:solidFill>
                <a:latin typeface="+mn-lt"/>
              </a:rPr>
              <a:t>Precision agriculture</a:t>
            </a:r>
            <a:r>
              <a:rPr lang="en-GB" b="1" i="0" dirty="0">
                <a:solidFill>
                  <a:srgbClr val="0D0D0D"/>
                </a:solidFill>
                <a:effectLst/>
                <a:latin typeface="+mn-lt"/>
              </a:rPr>
              <a:t>:</a:t>
            </a:r>
            <a:r>
              <a:rPr lang="en-GB" b="0" i="0" dirty="0">
                <a:solidFill>
                  <a:srgbClr val="0D0D0D"/>
                </a:solidFill>
                <a:effectLst/>
                <a:latin typeface="+mn-lt"/>
              </a:rPr>
              <a:t> Using sensors, drones and GPS technology allows for precise monitoring and management of crops and optimising resource use.</a:t>
            </a:r>
          </a:p>
          <a:p>
            <a:pPr marL="127000" indent="0" algn="l">
              <a:buNone/>
            </a:pPr>
            <a:endParaRPr lang="en-GB" sz="1600" b="1" i="0" dirty="0">
              <a:solidFill>
                <a:srgbClr val="0D0D0D"/>
              </a:solidFill>
              <a:effectLst/>
              <a:latin typeface="+mn-lt"/>
            </a:endParaRPr>
          </a:p>
          <a:p>
            <a:pPr marL="127000" indent="0" algn="l">
              <a:buNone/>
            </a:pPr>
            <a:r>
              <a:rPr lang="en-GB" sz="1600" b="1" i="0" dirty="0">
                <a:solidFill>
                  <a:srgbClr val="0D0D0D"/>
                </a:solidFill>
                <a:effectLst/>
                <a:latin typeface="+mn-lt"/>
              </a:rPr>
              <a:t>6.Financial Support: </a:t>
            </a:r>
            <a:r>
              <a:rPr lang="en-GB" sz="1600" i="1" dirty="0">
                <a:solidFill>
                  <a:srgbClr val="0D0D0D"/>
                </a:solidFill>
                <a:effectLst/>
                <a:latin typeface="+mn-lt"/>
              </a:rPr>
              <a:t>(Not just access to credit but full support services)</a:t>
            </a:r>
          </a:p>
          <a:p>
            <a:pPr marL="742950" lvl="1" indent="-285750"/>
            <a:r>
              <a:rPr lang="en-GB" b="1" i="0" dirty="0">
                <a:solidFill>
                  <a:srgbClr val="0D0D0D"/>
                </a:solidFill>
                <a:effectLst/>
                <a:latin typeface="+mn-lt"/>
              </a:rPr>
              <a:t>Subsidies:</a:t>
            </a:r>
            <a:r>
              <a:rPr lang="en-GB" b="0" i="0" dirty="0">
                <a:solidFill>
                  <a:srgbClr val="0D0D0D"/>
                </a:solidFill>
                <a:effectLst/>
                <a:latin typeface="+mn-lt"/>
              </a:rPr>
              <a:t> Providing financial incentives and subsidised credit encourages farmers to invest in new technologies and infrastructure upgrades. The South African farmer must compete against farmers in other countries without the benefit of subsidies. This obviously is an impediment in improving competitiveness. </a:t>
            </a:r>
          </a:p>
          <a:p>
            <a:pPr marL="742950" lvl="1" indent="-285750"/>
            <a:r>
              <a:rPr lang="en-GB" b="1" dirty="0">
                <a:solidFill>
                  <a:srgbClr val="0D0D0D"/>
                </a:solidFill>
                <a:latin typeface="+mn-lt"/>
              </a:rPr>
              <a:t>Access to credit</a:t>
            </a:r>
            <a:r>
              <a:rPr lang="en-GB" b="1" i="0" dirty="0">
                <a:solidFill>
                  <a:srgbClr val="0D0D0D"/>
                </a:solidFill>
                <a:effectLst/>
                <a:latin typeface="+mn-lt"/>
              </a:rPr>
              <a:t>:</a:t>
            </a:r>
            <a:r>
              <a:rPr lang="en-GB" b="0" i="0" dirty="0">
                <a:solidFill>
                  <a:srgbClr val="0D0D0D"/>
                </a:solidFill>
                <a:effectLst/>
                <a:latin typeface="+mn-lt"/>
              </a:rPr>
              <a:t> Offering affordable credit and financing options enables farmers to invest in equipment, technology and infrastructure improvements. Although access to credit for developing farmers are crucial, commercial farmers should not be excluded / neglected.</a:t>
            </a:r>
          </a:p>
          <a:p>
            <a:endParaRPr lang="en-ZA" sz="1600" dirty="0">
              <a:latin typeface="+mn-lt"/>
            </a:endParaRPr>
          </a:p>
        </p:txBody>
      </p:sp>
      <p:sp>
        <p:nvSpPr>
          <p:cNvPr id="6" name="Title 1">
            <a:extLst>
              <a:ext uri="{FF2B5EF4-FFF2-40B4-BE49-F238E27FC236}">
                <a16:creationId xmlns:a16="http://schemas.microsoft.com/office/drawing/2014/main" id="{FD7A5C8F-0A85-FA9F-652C-39AB2386FC33}"/>
              </a:ext>
            </a:extLst>
          </p:cNvPr>
          <p:cNvSpPr txBox="1">
            <a:spLocks/>
          </p:cNvSpPr>
          <p:nvPr/>
        </p:nvSpPr>
        <p:spPr>
          <a:xfrm>
            <a:off x="254624" y="-118659"/>
            <a:ext cx="7955925" cy="6870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600"/>
              <a:buFont typeface="Roboto Medium"/>
              <a:buNone/>
              <a:defRPr sz="3600" b="1" i="0" u="none" strike="noStrike" cap="none">
                <a:solidFill>
                  <a:srgbClr val="0A4222"/>
                </a:solidFill>
                <a:latin typeface="Roboto"/>
                <a:ea typeface="Roboto"/>
                <a:cs typeface="Roboto"/>
                <a:sym typeface="Roboto"/>
              </a:defRPr>
            </a:lvl1pPr>
            <a:lvl2pPr marR="0" lvl="1"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2pPr>
            <a:lvl3pPr marR="0" lvl="2"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3pPr>
            <a:lvl4pPr marR="0" lvl="3"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4pPr>
            <a:lvl5pPr marR="0" lvl="4"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5pPr>
            <a:lvl6pPr marR="0" lvl="5"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6pPr>
            <a:lvl7pPr marR="0" lvl="6"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7pPr>
            <a:lvl8pPr marR="0" lvl="7"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8pPr>
            <a:lvl9pPr marR="0" lvl="8"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9pPr>
          </a:lstStyle>
          <a:p>
            <a:r>
              <a:rPr lang="en-ZA" altLang="en-US" sz="2400" i="1" dirty="0">
                <a:latin typeface="Franklin Gothic Medium" panose="020B0603020102020204" pitchFamily="34" charset="0"/>
              </a:rPr>
              <a:t>Topic: Investment in agricultural infrastructure and technology to improve competitiveness</a:t>
            </a:r>
            <a:endParaRPr lang="en-ZA" sz="2400" dirty="0"/>
          </a:p>
        </p:txBody>
      </p:sp>
    </p:spTree>
    <p:extLst>
      <p:ext uri="{BB962C8B-B14F-4D97-AF65-F5344CB8AC3E}">
        <p14:creationId xmlns:p14="http://schemas.microsoft.com/office/powerpoint/2010/main" val="2996139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3BADC-BB82-832E-3AC3-14DAE2818E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76128B-DA3E-00D4-FDF7-510225FE4D52}"/>
              </a:ext>
            </a:extLst>
          </p:cNvPr>
          <p:cNvSpPr>
            <a:spLocks noGrp="1"/>
          </p:cNvSpPr>
          <p:nvPr>
            <p:ph type="title"/>
          </p:nvPr>
        </p:nvSpPr>
        <p:spPr/>
        <p:txBody>
          <a:bodyPr/>
          <a:lstStyle/>
          <a:p>
            <a:br>
              <a:rPr lang="en-ZA" altLang="en-US" sz="2400" i="1" dirty="0">
                <a:latin typeface="Franklin Gothic Medium" panose="020B0603020102020204" pitchFamily="34" charset="0"/>
              </a:rPr>
            </a:br>
            <a:endParaRPr lang="en-ZA" sz="2400" dirty="0"/>
          </a:p>
        </p:txBody>
      </p:sp>
      <p:sp>
        <p:nvSpPr>
          <p:cNvPr id="3" name="Text Placeholder 2">
            <a:extLst>
              <a:ext uri="{FF2B5EF4-FFF2-40B4-BE49-F238E27FC236}">
                <a16:creationId xmlns:a16="http://schemas.microsoft.com/office/drawing/2014/main" id="{E264C99F-8603-B190-708F-72540227B927}"/>
              </a:ext>
            </a:extLst>
          </p:cNvPr>
          <p:cNvSpPr>
            <a:spLocks noGrp="1"/>
          </p:cNvSpPr>
          <p:nvPr>
            <p:ph type="body" idx="1"/>
          </p:nvPr>
        </p:nvSpPr>
        <p:spPr>
          <a:xfrm>
            <a:off x="104860" y="843631"/>
            <a:ext cx="8946526" cy="2234770"/>
          </a:xfrm>
        </p:spPr>
        <p:txBody>
          <a:bodyPr/>
          <a:lstStyle/>
          <a:p>
            <a:pPr marL="127000" indent="0" algn="l">
              <a:buNone/>
            </a:pPr>
            <a:r>
              <a:rPr lang="en-GB" sz="1600" b="1" i="0" dirty="0">
                <a:solidFill>
                  <a:srgbClr val="0D0D0D"/>
                </a:solidFill>
                <a:effectLst/>
                <a:latin typeface="+mn-lt"/>
              </a:rPr>
              <a:t>7.Environmental Sustainability:</a:t>
            </a:r>
          </a:p>
          <a:p>
            <a:pPr marL="742950" lvl="1" indent="-285750"/>
            <a:r>
              <a:rPr lang="en-GB" b="1" dirty="0">
                <a:solidFill>
                  <a:srgbClr val="0D0D0D"/>
                </a:solidFill>
                <a:latin typeface="+mn-lt"/>
              </a:rPr>
              <a:t>Conservation Practices</a:t>
            </a:r>
            <a:r>
              <a:rPr lang="en-GB" b="1" i="0" dirty="0">
                <a:solidFill>
                  <a:srgbClr val="0D0D0D"/>
                </a:solidFill>
                <a:effectLst/>
                <a:latin typeface="+mn-lt"/>
              </a:rPr>
              <a:t>:</a:t>
            </a:r>
            <a:r>
              <a:rPr lang="en-GB" b="0" i="0" dirty="0">
                <a:solidFill>
                  <a:srgbClr val="0D0D0D"/>
                </a:solidFill>
                <a:effectLst/>
                <a:latin typeface="+mn-lt"/>
              </a:rPr>
              <a:t> Investing in farming practices such as regeneration / conservation agriculture and organic farming, promotes soil health and biodiversity. We are already seeing great advancements in these practices.</a:t>
            </a:r>
          </a:p>
          <a:p>
            <a:pPr marL="742950" lvl="1" indent="-285750"/>
            <a:r>
              <a:rPr lang="en-GB" b="1" dirty="0">
                <a:solidFill>
                  <a:srgbClr val="0D0D0D"/>
                </a:solidFill>
                <a:latin typeface="+mn-lt"/>
              </a:rPr>
              <a:t>Renewable energy: </a:t>
            </a:r>
            <a:r>
              <a:rPr lang="en-GB" b="0" i="0" dirty="0">
                <a:solidFill>
                  <a:srgbClr val="0D0D0D"/>
                </a:solidFill>
                <a:effectLst/>
                <a:latin typeface="+mn-lt"/>
              </a:rPr>
              <a:t>Deploying renewable energy sources like solar panels and wind turbines on farms reduces greenhouse gas emissions and energy costs. </a:t>
            </a:r>
          </a:p>
          <a:p>
            <a:pPr marL="742950" lvl="1" indent="-285750"/>
            <a:r>
              <a:rPr lang="en-GB" b="1" i="0" dirty="0">
                <a:solidFill>
                  <a:srgbClr val="0D0D0D"/>
                </a:solidFill>
                <a:effectLst/>
                <a:latin typeface="+mn-lt"/>
              </a:rPr>
              <a:t>Carbon credit market</a:t>
            </a:r>
            <a:r>
              <a:rPr lang="en-GB" b="0" i="0" dirty="0">
                <a:solidFill>
                  <a:srgbClr val="0D0D0D"/>
                </a:solidFill>
                <a:effectLst/>
                <a:latin typeface="+mn-lt"/>
              </a:rPr>
              <a:t> still needs development in SA</a:t>
            </a:r>
            <a:endParaRPr lang="en-GB" b="1" i="0" dirty="0">
              <a:solidFill>
                <a:srgbClr val="0D0D0D"/>
              </a:solidFill>
              <a:effectLst/>
              <a:latin typeface="+mn-lt"/>
            </a:endParaRPr>
          </a:p>
          <a:p>
            <a:pPr marL="127000" indent="0" algn="l">
              <a:buNone/>
            </a:pPr>
            <a:endParaRPr lang="en-GB" sz="1600" b="1" i="0" dirty="0">
              <a:solidFill>
                <a:srgbClr val="0D0D0D"/>
              </a:solidFill>
              <a:effectLst/>
              <a:latin typeface="+mn-lt"/>
            </a:endParaRPr>
          </a:p>
          <a:p>
            <a:pPr marL="127000" indent="0" algn="l">
              <a:buNone/>
            </a:pPr>
            <a:r>
              <a:rPr lang="en-GB" sz="1600" b="1" i="0" dirty="0">
                <a:solidFill>
                  <a:srgbClr val="0D0D0D"/>
                </a:solidFill>
                <a:effectLst/>
                <a:latin typeface="+mn-lt"/>
              </a:rPr>
              <a:t>8.Supply Chain Optimisation:</a:t>
            </a:r>
            <a:endParaRPr lang="en-GB" sz="1600" b="0" i="0" dirty="0">
              <a:solidFill>
                <a:srgbClr val="0D0D0D"/>
              </a:solidFill>
              <a:effectLst/>
              <a:latin typeface="+mn-lt"/>
            </a:endParaRPr>
          </a:p>
          <a:p>
            <a:pPr marL="742950" lvl="1" indent="-285750"/>
            <a:r>
              <a:rPr lang="en-GB" b="1" i="0" dirty="0">
                <a:solidFill>
                  <a:srgbClr val="0D0D0D"/>
                </a:solidFill>
                <a:effectLst/>
                <a:latin typeface="+mn-lt"/>
              </a:rPr>
              <a:t>Cold Chain Infrastructure:</a:t>
            </a:r>
            <a:r>
              <a:rPr lang="en-GB" b="0" i="0" dirty="0">
                <a:solidFill>
                  <a:srgbClr val="0D0D0D"/>
                </a:solidFill>
                <a:effectLst/>
                <a:latin typeface="+mn-lt"/>
              </a:rPr>
              <a:t> Developing cold storage, processing, and distribution facilities helps maintain the quality and freshness of perishable agricultural products, reducing post-harvest losses. </a:t>
            </a:r>
            <a:r>
              <a:rPr lang="en-GB" dirty="0">
                <a:solidFill>
                  <a:srgbClr val="0D0D0D"/>
                </a:solidFill>
                <a:latin typeface="+mn-lt"/>
              </a:rPr>
              <a:t>Energy should be readily available to facilitate these processes and the role of investment cannot be underestimated. </a:t>
            </a:r>
            <a:endParaRPr lang="en-GB" b="0" i="0" dirty="0">
              <a:solidFill>
                <a:srgbClr val="0D0D0D"/>
              </a:solidFill>
              <a:effectLst/>
              <a:latin typeface="+mn-lt"/>
            </a:endParaRPr>
          </a:p>
          <a:p>
            <a:pPr marL="127000" indent="0">
              <a:lnSpc>
                <a:spcPct val="100000"/>
              </a:lnSpc>
              <a:spcBef>
                <a:spcPct val="0"/>
              </a:spcBef>
              <a:buNone/>
            </a:pPr>
            <a:endParaRPr lang="en-ZA" altLang="en-US" sz="1600" dirty="0">
              <a:latin typeface="+mn-lt"/>
            </a:endParaRPr>
          </a:p>
          <a:p>
            <a:pPr algn="just">
              <a:buFont typeface="Arial" panose="020B0604020202020204" pitchFamily="34" charset="0"/>
              <a:buNone/>
              <a:defRPr/>
            </a:pPr>
            <a:endParaRPr lang="nl-NL" sz="1600" dirty="0">
              <a:latin typeface="+mn-lt"/>
              <a:cs typeface="Arial" panose="020B0604020202020204" pitchFamily="34" charset="0"/>
            </a:endParaRPr>
          </a:p>
          <a:p>
            <a:pPr marL="127000" indent="0">
              <a:buNone/>
            </a:pPr>
            <a:endParaRPr lang="en-ZA" sz="1600" dirty="0">
              <a:latin typeface="+mn-lt"/>
            </a:endParaRPr>
          </a:p>
        </p:txBody>
      </p:sp>
      <p:sp>
        <p:nvSpPr>
          <p:cNvPr id="4" name="Title 1">
            <a:extLst>
              <a:ext uri="{FF2B5EF4-FFF2-40B4-BE49-F238E27FC236}">
                <a16:creationId xmlns:a16="http://schemas.microsoft.com/office/drawing/2014/main" id="{EEA38A48-4D4C-FE62-E2B4-F42088B2C2D4}"/>
              </a:ext>
            </a:extLst>
          </p:cNvPr>
          <p:cNvSpPr txBox="1">
            <a:spLocks/>
          </p:cNvSpPr>
          <p:nvPr/>
        </p:nvSpPr>
        <p:spPr>
          <a:xfrm>
            <a:off x="247129" y="-62928"/>
            <a:ext cx="7955925" cy="6870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600"/>
              <a:buFont typeface="Roboto Medium"/>
              <a:buNone/>
              <a:defRPr sz="3600" b="1" i="0" u="none" strike="noStrike" cap="none">
                <a:solidFill>
                  <a:srgbClr val="0A4222"/>
                </a:solidFill>
                <a:latin typeface="Roboto"/>
                <a:ea typeface="Roboto"/>
                <a:cs typeface="Roboto"/>
                <a:sym typeface="Roboto"/>
              </a:defRPr>
            </a:lvl1pPr>
            <a:lvl2pPr marR="0" lvl="1"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2pPr>
            <a:lvl3pPr marR="0" lvl="2"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3pPr>
            <a:lvl4pPr marR="0" lvl="3"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4pPr>
            <a:lvl5pPr marR="0" lvl="4"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5pPr>
            <a:lvl6pPr marR="0" lvl="5"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6pPr>
            <a:lvl7pPr marR="0" lvl="6"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7pPr>
            <a:lvl8pPr marR="0" lvl="7"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8pPr>
            <a:lvl9pPr marR="0" lvl="8" algn="l" rtl="0">
              <a:lnSpc>
                <a:spcPct val="100000"/>
              </a:lnSpc>
              <a:spcBef>
                <a:spcPts val="0"/>
              </a:spcBef>
              <a:spcAft>
                <a:spcPts val="0"/>
              </a:spcAft>
              <a:buClr>
                <a:schemeClr val="dk1"/>
              </a:buClr>
              <a:buSzPts val="2800"/>
              <a:buFont typeface="Roboto Medium"/>
              <a:buNone/>
              <a:defRPr sz="2800" b="0" i="0" u="none" strike="noStrike" cap="none">
                <a:solidFill>
                  <a:srgbClr val="193441"/>
                </a:solidFill>
                <a:latin typeface="Roboto Medium"/>
                <a:ea typeface="Roboto Medium"/>
                <a:cs typeface="Roboto Medium"/>
                <a:sym typeface="Roboto Medium"/>
              </a:defRPr>
            </a:lvl9pPr>
          </a:lstStyle>
          <a:p>
            <a:r>
              <a:rPr lang="en-ZA" altLang="en-US" sz="2400" i="1" dirty="0">
                <a:latin typeface="Franklin Gothic Medium" panose="020B0603020102020204" pitchFamily="34" charset="0"/>
              </a:rPr>
              <a:t>Topic: Investment in agricultural infrastructure and technology to improve competitiveness</a:t>
            </a:r>
            <a:endParaRPr lang="en-ZA" sz="2400" dirty="0"/>
          </a:p>
        </p:txBody>
      </p:sp>
    </p:spTree>
    <p:extLst>
      <p:ext uri="{BB962C8B-B14F-4D97-AF65-F5344CB8AC3E}">
        <p14:creationId xmlns:p14="http://schemas.microsoft.com/office/powerpoint/2010/main" val="2281442713"/>
      </p:ext>
    </p:extLst>
  </p:cSld>
  <p:clrMapOvr>
    <a:masterClrMapping/>
  </p:clrMapOvr>
</p:sld>
</file>

<file path=ppt/theme/theme1.xml><?xml version="1.0" encoding="utf-8"?>
<a:theme xmlns:a="http://schemas.openxmlformats.org/drawingml/2006/main" name="Simple busines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1233</TotalTime>
  <Words>1110</Words>
  <Application>Microsoft Office PowerPoint</Application>
  <PresentationFormat>On-screen Show (16:9)</PresentationFormat>
  <Paragraphs>65</Paragraphs>
  <Slides>11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Ubuntu</vt:lpstr>
      <vt:lpstr>Roboto Medium</vt:lpstr>
      <vt:lpstr>Courier New</vt:lpstr>
      <vt:lpstr>Arial</vt:lpstr>
      <vt:lpstr>Franklin Gothic Medium</vt:lpstr>
      <vt:lpstr>Roboto</vt:lpstr>
      <vt:lpstr>Simple business</vt:lpstr>
      <vt:lpstr>Free State Investment Conference  27 February 2024</vt:lpstr>
      <vt:lpstr>Free State Agriculture  </vt:lpstr>
      <vt:lpstr>                            Agri SA                                                                              structure</vt:lpstr>
      <vt:lpstr>Topic: Investment in agricultural infrastructure and technology to improve competitiveness</vt:lpstr>
      <vt:lpstr> </vt:lpstr>
      <vt:lpstr> </vt:lpstr>
      <vt:lpstr>Potential Agro-Processing HUB east of Bfn:</vt:lpstr>
      <vt:lpstr> </vt:lpstr>
      <vt:lpstr> </vt:lpstr>
      <vt:lpstr>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is where your presentation begins</dc:title>
  <dc:creator>Gernie Botha</dc:creator>
  <cp:lastModifiedBy>Gernie Botha</cp:lastModifiedBy>
  <cp:revision>29</cp:revision>
  <dcterms:modified xsi:type="dcterms:W3CDTF">2024-02-26T07:44:56Z</dcterms:modified>
</cp:coreProperties>
</file>